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8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521415D9-36F7-43E2-AB2F-B90AF26B5E84}">
      <p14:sectionLst xmlns:p14="http://schemas.microsoft.com/office/powerpoint/2010/main">
        <p14:section name="Section par défaut" id="{046EF4FB-D736-4ECA-A147-EC43451A3F51}">
          <p14:sldIdLst>
            <p14:sldId id="281"/>
            <p14:sldId id="256"/>
            <p14:sldId id="257"/>
          </p14:sldIdLst>
        </p14:section>
        <p14:section name="Baux sans recours à un notaire" id="{E806F26D-031B-4A59-B9DE-C2BD80F1FBD5}">
          <p14:sldIdLst>
            <p14:sldId id="258"/>
            <p14:sldId id="259"/>
          </p14:sldIdLst>
        </p14:section>
        <p14:section name="baux nécessitant le recours à un notaire" id="{8D5DAA4E-3472-48EF-8CC0-924A30AB32B1}">
          <p14:sldIdLst>
            <p14:sldId id="260"/>
            <p14:sldId id="261"/>
            <p14:sldId id="262"/>
            <p14:sldId id="263"/>
            <p14:sldId id="264"/>
            <p14:sldId id="265"/>
            <p14:sldId id="266"/>
            <p14:sldId id="267"/>
            <p14:sldId id="268"/>
          </p14:sldIdLst>
        </p14:section>
        <p14:section name="Les contrats hors du statut du fermage" id="{4F2CC8C0-3A61-4721-A6D8-3F9B6A7B0664}">
          <p14:sldIdLst>
            <p14:sldId id="269"/>
            <p14:sldId id="270"/>
            <p14:sldId id="271"/>
            <p14:sldId id="272"/>
            <p14:sldId id="273"/>
            <p14:sldId id="274"/>
            <p14:sldId id="275"/>
            <p14:sldId id="276"/>
            <p14:sldId id="277"/>
            <p14:sldId id="278"/>
            <p14:sldId id="279"/>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11" name="Texte du titre"/>
          <p:cNvSpPr txBox="1">
            <a:spLocks noGrp="1"/>
          </p:cNvSpPr>
          <p:nvPr>
            <p:ph type="title"/>
          </p:nvPr>
        </p:nvSpPr>
        <p:spPr>
          <a:xfrm>
            <a:off x="1524000" y="1122362"/>
            <a:ext cx="9144000" cy="2387601"/>
          </a:xfrm>
          <a:prstGeom prst="rect">
            <a:avLst/>
          </a:prstGeom>
        </p:spPr>
        <p:txBody>
          <a:bodyPr anchor="b"/>
          <a:lstStyle>
            <a:lvl1pPr algn="ctr">
              <a:defRPr sz="6000"/>
            </a:lvl1pPr>
          </a:lstStyle>
          <a:p>
            <a:r>
              <a:t>Texte du titre</a:t>
            </a:r>
          </a:p>
        </p:txBody>
      </p:sp>
      <p:sp>
        <p:nvSpPr>
          <p:cNvPr id="12" name="Texte niveau 1…"/>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Texte niveau 1</a:t>
            </a:r>
          </a:p>
          <a:p>
            <a:pPr lvl="1"/>
            <a:r>
              <a:t>Texte niveau 2</a:t>
            </a:r>
          </a:p>
          <a:p>
            <a:pPr lvl="2"/>
            <a:r>
              <a:t>Texte niveau 3</a:t>
            </a:r>
          </a:p>
          <a:p>
            <a:pPr lvl="3"/>
            <a:r>
              <a:t>Texte niveau 4</a:t>
            </a:r>
          </a:p>
          <a:p>
            <a:pPr lvl="4"/>
            <a:r>
              <a:t>Texte niveau 5</a:t>
            </a:r>
          </a:p>
        </p:txBody>
      </p:sp>
      <p:sp>
        <p:nvSpPr>
          <p:cNvPr id="13"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et contenu">
    <p:spTree>
      <p:nvGrpSpPr>
        <p:cNvPr id="1" name=""/>
        <p:cNvGrpSpPr/>
        <p:nvPr/>
      </p:nvGrpSpPr>
      <p:grpSpPr>
        <a:xfrm>
          <a:off x="0" y="0"/>
          <a:ext cx="0" cy="0"/>
          <a:chOff x="0" y="0"/>
          <a:chExt cx="0" cy="0"/>
        </a:xfrm>
      </p:grpSpPr>
      <p:sp>
        <p:nvSpPr>
          <p:cNvPr id="20" name="Texte du titre"/>
          <p:cNvSpPr txBox="1">
            <a:spLocks noGrp="1"/>
          </p:cNvSpPr>
          <p:nvPr>
            <p:ph type="title"/>
          </p:nvPr>
        </p:nvSpPr>
        <p:spPr>
          <a:prstGeom prst="rect">
            <a:avLst/>
          </a:prstGeom>
        </p:spPr>
        <p:txBody>
          <a:bodyPr/>
          <a:lstStyle/>
          <a:p>
            <a:r>
              <a:t>Texte du titre</a:t>
            </a:r>
          </a:p>
        </p:txBody>
      </p:sp>
      <p:sp>
        <p:nvSpPr>
          <p:cNvPr id="21" name="Texte niveau 1…"/>
          <p:cNvSpPr txBox="1">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22"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de section">
    <p:spTree>
      <p:nvGrpSpPr>
        <p:cNvPr id="1" name=""/>
        <p:cNvGrpSpPr/>
        <p:nvPr/>
      </p:nvGrpSpPr>
      <p:grpSpPr>
        <a:xfrm>
          <a:off x="0" y="0"/>
          <a:ext cx="0" cy="0"/>
          <a:chOff x="0" y="0"/>
          <a:chExt cx="0" cy="0"/>
        </a:xfrm>
      </p:grpSpPr>
      <p:sp>
        <p:nvSpPr>
          <p:cNvPr id="29" name="Texte du titre"/>
          <p:cNvSpPr txBox="1">
            <a:spLocks noGrp="1"/>
          </p:cNvSpPr>
          <p:nvPr>
            <p:ph type="title"/>
          </p:nvPr>
        </p:nvSpPr>
        <p:spPr>
          <a:xfrm>
            <a:off x="831850" y="1709738"/>
            <a:ext cx="10515600" cy="2852737"/>
          </a:xfrm>
          <a:prstGeom prst="rect">
            <a:avLst/>
          </a:prstGeom>
        </p:spPr>
        <p:txBody>
          <a:bodyPr anchor="b"/>
          <a:lstStyle>
            <a:lvl1pPr>
              <a:defRPr sz="6000"/>
            </a:lvl1pPr>
          </a:lstStyle>
          <a:p>
            <a:r>
              <a:t>Texte du titre</a:t>
            </a:r>
          </a:p>
        </p:txBody>
      </p:sp>
      <p:sp>
        <p:nvSpPr>
          <p:cNvPr id="30" name="Texte niveau 1…"/>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Texte niveau 1</a:t>
            </a:r>
          </a:p>
          <a:p>
            <a:pPr lvl="1"/>
            <a:r>
              <a:t>Texte niveau 2</a:t>
            </a:r>
          </a:p>
          <a:p>
            <a:pPr lvl="2"/>
            <a:r>
              <a:t>Texte niveau 3</a:t>
            </a:r>
          </a:p>
          <a:p>
            <a:pPr lvl="3"/>
            <a:r>
              <a:t>Texte niveau 4</a:t>
            </a:r>
          </a:p>
          <a:p>
            <a:pPr lvl="4"/>
            <a:r>
              <a:t>Texte niveau 5</a:t>
            </a:r>
          </a:p>
        </p:txBody>
      </p:sp>
      <p:sp>
        <p:nvSpPr>
          <p:cNvPr id="31"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ux contenus">
    <p:spTree>
      <p:nvGrpSpPr>
        <p:cNvPr id="1" name=""/>
        <p:cNvGrpSpPr/>
        <p:nvPr/>
      </p:nvGrpSpPr>
      <p:grpSpPr>
        <a:xfrm>
          <a:off x="0" y="0"/>
          <a:ext cx="0" cy="0"/>
          <a:chOff x="0" y="0"/>
          <a:chExt cx="0" cy="0"/>
        </a:xfrm>
      </p:grpSpPr>
      <p:sp>
        <p:nvSpPr>
          <p:cNvPr id="38" name="Texte du titre"/>
          <p:cNvSpPr txBox="1">
            <a:spLocks noGrp="1"/>
          </p:cNvSpPr>
          <p:nvPr>
            <p:ph type="title"/>
          </p:nvPr>
        </p:nvSpPr>
        <p:spPr>
          <a:prstGeom prst="rect">
            <a:avLst/>
          </a:prstGeom>
        </p:spPr>
        <p:txBody>
          <a:bodyPr/>
          <a:lstStyle/>
          <a:p>
            <a:r>
              <a:t>Texte du titre</a:t>
            </a:r>
          </a:p>
        </p:txBody>
      </p:sp>
      <p:sp>
        <p:nvSpPr>
          <p:cNvPr id="39" name="Texte niveau 1…"/>
          <p:cNvSpPr txBox="1">
            <a:spLocks noGrp="1"/>
          </p:cNvSpPr>
          <p:nvPr>
            <p:ph type="body" sz="half" idx="1"/>
          </p:nvPr>
        </p:nvSpPr>
        <p:spPr>
          <a:xfrm>
            <a:off x="838200" y="1825625"/>
            <a:ext cx="5181600" cy="4351338"/>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40"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ison">
    <p:spTree>
      <p:nvGrpSpPr>
        <p:cNvPr id="1" name=""/>
        <p:cNvGrpSpPr/>
        <p:nvPr/>
      </p:nvGrpSpPr>
      <p:grpSpPr>
        <a:xfrm>
          <a:off x="0" y="0"/>
          <a:ext cx="0" cy="0"/>
          <a:chOff x="0" y="0"/>
          <a:chExt cx="0" cy="0"/>
        </a:xfrm>
      </p:grpSpPr>
      <p:sp>
        <p:nvSpPr>
          <p:cNvPr id="47" name="Texte du titre"/>
          <p:cNvSpPr txBox="1">
            <a:spLocks noGrp="1"/>
          </p:cNvSpPr>
          <p:nvPr>
            <p:ph type="title"/>
          </p:nvPr>
        </p:nvSpPr>
        <p:spPr>
          <a:xfrm>
            <a:off x="839787" y="365125"/>
            <a:ext cx="10515601" cy="1325563"/>
          </a:xfrm>
          <a:prstGeom prst="rect">
            <a:avLst/>
          </a:prstGeom>
        </p:spPr>
        <p:txBody>
          <a:bodyPr/>
          <a:lstStyle/>
          <a:p>
            <a:r>
              <a:t>Texte du titre</a:t>
            </a:r>
          </a:p>
        </p:txBody>
      </p:sp>
      <p:sp>
        <p:nvSpPr>
          <p:cNvPr id="48" name="Texte niveau 1…"/>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Texte niveau 1</a:t>
            </a:r>
          </a:p>
          <a:p>
            <a:pPr lvl="1"/>
            <a:r>
              <a:t>Texte niveau 2</a:t>
            </a:r>
          </a:p>
          <a:p>
            <a:pPr lvl="2"/>
            <a:r>
              <a:t>Texte niveau 3</a:t>
            </a:r>
          </a:p>
          <a:p>
            <a:pPr lvl="3"/>
            <a:r>
              <a:t>Texte niveau 4</a:t>
            </a:r>
          </a:p>
          <a:p>
            <a:pPr lvl="4"/>
            <a:r>
              <a:t>Texte niveau 5</a:t>
            </a:r>
          </a:p>
        </p:txBody>
      </p:sp>
      <p:sp>
        <p:nvSpPr>
          <p:cNvPr id="49" name="Espace réservé du texte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seul">
    <p:spTree>
      <p:nvGrpSpPr>
        <p:cNvPr id="1" name=""/>
        <p:cNvGrpSpPr/>
        <p:nvPr/>
      </p:nvGrpSpPr>
      <p:grpSpPr>
        <a:xfrm>
          <a:off x="0" y="0"/>
          <a:ext cx="0" cy="0"/>
          <a:chOff x="0" y="0"/>
          <a:chExt cx="0" cy="0"/>
        </a:xfrm>
      </p:grpSpPr>
      <p:sp>
        <p:nvSpPr>
          <p:cNvPr id="57" name="Texte du titre"/>
          <p:cNvSpPr txBox="1">
            <a:spLocks noGrp="1"/>
          </p:cNvSpPr>
          <p:nvPr>
            <p:ph type="title"/>
          </p:nvPr>
        </p:nvSpPr>
        <p:spPr>
          <a:prstGeom prst="rect">
            <a:avLst/>
          </a:prstGeom>
        </p:spPr>
        <p:txBody>
          <a:bodyPr/>
          <a:lstStyle/>
          <a:p>
            <a:r>
              <a:t>Texte du titre</a:t>
            </a:r>
          </a:p>
        </p:txBody>
      </p:sp>
      <p:sp>
        <p:nvSpPr>
          <p:cNvPr id="58"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ide">
    <p:spTree>
      <p:nvGrpSpPr>
        <p:cNvPr id="1" name=""/>
        <p:cNvGrpSpPr/>
        <p:nvPr/>
      </p:nvGrpSpPr>
      <p:grpSpPr>
        <a:xfrm>
          <a:off x="0" y="0"/>
          <a:ext cx="0" cy="0"/>
          <a:chOff x="0" y="0"/>
          <a:chExt cx="0" cy="0"/>
        </a:xfrm>
      </p:grpSpPr>
      <p:sp>
        <p:nvSpPr>
          <p:cNvPr id="65"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 avec légende">
    <p:spTree>
      <p:nvGrpSpPr>
        <p:cNvPr id="1" name=""/>
        <p:cNvGrpSpPr/>
        <p:nvPr/>
      </p:nvGrpSpPr>
      <p:grpSpPr>
        <a:xfrm>
          <a:off x="0" y="0"/>
          <a:ext cx="0" cy="0"/>
          <a:chOff x="0" y="0"/>
          <a:chExt cx="0" cy="0"/>
        </a:xfrm>
      </p:grpSpPr>
      <p:sp>
        <p:nvSpPr>
          <p:cNvPr id="72" name="Texte du titre"/>
          <p:cNvSpPr txBox="1">
            <a:spLocks noGrp="1"/>
          </p:cNvSpPr>
          <p:nvPr>
            <p:ph type="title"/>
          </p:nvPr>
        </p:nvSpPr>
        <p:spPr>
          <a:xfrm>
            <a:off x="839787" y="457200"/>
            <a:ext cx="3932239" cy="1600200"/>
          </a:xfrm>
          <a:prstGeom prst="rect">
            <a:avLst/>
          </a:prstGeom>
        </p:spPr>
        <p:txBody>
          <a:bodyPr anchor="b"/>
          <a:lstStyle>
            <a:lvl1pPr>
              <a:defRPr sz="3200"/>
            </a:lvl1pPr>
          </a:lstStyle>
          <a:p>
            <a:r>
              <a:t>Texte du titre</a:t>
            </a:r>
          </a:p>
        </p:txBody>
      </p:sp>
      <p:sp>
        <p:nvSpPr>
          <p:cNvPr id="73" name="Texte niveau 1…"/>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Texte niveau 1</a:t>
            </a:r>
          </a:p>
          <a:p>
            <a:pPr lvl="1"/>
            <a:r>
              <a:t>Texte niveau 2</a:t>
            </a:r>
          </a:p>
          <a:p>
            <a:pPr lvl="2"/>
            <a:r>
              <a:t>Texte niveau 3</a:t>
            </a:r>
          </a:p>
          <a:p>
            <a:pPr lvl="3"/>
            <a:r>
              <a:t>Texte niveau 4</a:t>
            </a:r>
          </a:p>
          <a:p>
            <a:pPr lvl="4"/>
            <a:r>
              <a:t>Texte niveau 5</a:t>
            </a:r>
          </a:p>
        </p:txBody>
      </p:sp>
      <p:sp>
        <p:nvSpPr>
          <p:cNvPr id="74" name="Espace réservé du texte 3"/>
          <p:cNvSpPr>
            <a:spLocks noGrp="1"/>
          </p:cNvSpPr>
          <p:nvPr>
            <p:ph type="body" sz="quarter" idx="21"/>
          </p:nvPr>
        </p:nvSpPr>
        <p:spPr>
          <a:xfrm>
            <a:off x="839787" y="2057400"/>
            <a:ext cx="3932238" cy="3811588"/>
          </a:xfrm>
          <a:prstGeom prst="rect">
            <a:avLst/>
          </a:prstGeom>
        </p:spPr>
        <p:txBody>
          <a:bodyPr/>
          <a:lstStyle/>
          <a:p>
            <a:pPr marL="0" indent="0">
              <a:buSzTx/>
              <a:buFontTx/>
              <a:buNone/>
              <a:defRPr sz="1600"/>
            </a:pPr>
            <a:endParaRPr/>
          </a:p>
        </p:txBody>
      </p:sp>
      <p:sp>
        <p:nvSpPr>
          <p:cNvPr id="75"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 avec légende">
    <p:spTree>
      <p:nvGrpSpPr>
        <p:cNvPr id="1" name=""/>
        <p:cNvGrpSpPr/>
        <p:nvPr/>
      </p:nvGrpSpPr>
      <p:grpSpPr>
        <a:xfrm>
          <a:off x="0" y="0"/>
          <a:ext cx="0" cy="0"/>
          <a:chOff x="0" y="0"/>
          <a:chExt cx="0" cy="0"/>
        </a:xfrm>
      </p:grpSpPr>
      <p:sp>
        <p:nvSpPr>
          <p:cNvPr id="82" name="Texte du titre"/>
          <p:cNvSpPr txBox="1">
            <a:spLocks noGrp="1"/>
          </p:cNvSpPr>
          <p:nvPr>
            <p:ph type="title"/>
          </p:nvPr>
        </p:nvSpPr>
        <p:spPr>
          <a:xfrm>
            <a:off x="839787" y="457200"/>
            <a:ext cx="3932239" cy="1600200"/>
          </a:xfrm>
          <a:prstGeom prst="rect">
            <a:avLst/>
          </a:prstGeom>
        </p:spPr>
        <p:txBody>
          <a:bodyPr anchor="b"/>
          <a:lstStyle>
            <a:lvl1pPr>
              <a:defRPr sz="3200"/>
            </a:lvl1pPr>
          </a:lstStyle>
          <a:p>
            <a:r>
              <a:t>Texte du titre</a:t>
            </a:r>
          </a:p>
        </p:txBody>
      </p:sp>
      <p:sp>
        <p:nvSpPr>
          <p:cNvPr id="83" name="Espace réservé pour une image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Texte niveau 1…"/>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Texte niveau 1</a:t>
            </a:r>
          </a:p>
          <a:p>
            <a:pPr lvl="1"/>
            <a:r>
              <a:t>Texte niveau 2</a:t>
            </a:r>
          </a:p>
          <a:p>
            <a:pPr lvl="2"/>
            <a:r>
              <a:t>Texte niveau 3</a:t>
            </a:r>
          </a:p>
          <a:p>
            <a:pPr lvl="3"/>
            <a:r>
              <a:t>Texte niveau 4</a:t>
            </a:r>
          </a:p>
          <a:p>
            <a:pPr lvl="4"/>
            <a:r>
              <a:t>Texte niveau 5</a:t>
            </a:r>
          </a:p>
        </p:txBody>
      </p:sp>
      <p:sp>
        <p:nvSpPr>
          <p:cNvPr id="85"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e du titre"/>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Texte du titre</a:t>
            </a:r>
          </a:p>
        </p:txBody>
      </p:sp>
      <p:sp>
        <p:nvSpPr>
          <p:cNvPr id="3" name="Texte niveau 1…"/>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Texte niveau 1</a:t>
            </a:r>
          </a:p>
          <a:p>
            <a:pPr lvl="1"/>
            <a:r>
              <a:t>Texte niveau 2</a:t>
            </a:r>
          </a:p>
          <a:p>
            <a:pPr lvl="2"/>
            <a:r>
              <a:t>Texte niveau 3</a:t>
            </a:r>
          </a:p>
          <a:p>
            <a:pPr lvl="3"/>
            <a:r>
              <a:t>Texte niveau 4</a:t>
            </a:r>
          </a:p>
          <a:p>
            <a:pPr lvl="4"/>
            <a:r>
              <a:t>Texte niveau 5</a:t>
            </a:r>
          </a:p>
        </p:txBody>
      </p:sp>
      <p:sp>
        <p:nvSpPr>
          <p:cNvPr id="4" name="Numéro de diapositive"/>
          <p:cNvSpPr txBox="1">
            <a:spLocks noGrp="1"/>
          </p:cNvSpPr>
          <p:nvPr>
            <p:ph type="sldNum" sz="quarter" idx="2"/>
          </p:nvPr>
        </p:nvSpPr>
        <p:spPr>
          <a:xfrm>
            <a:off x="11095176" y="6404292"/>
            <a:ext cx="258624"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notaires.fr/fr/donation-succession/succession/deces-les-demarches-a-faire" TargetMode="External"/><Relationship Id="rId2" Type="http://schemas.openxmlformats.org/officeDocument/2006/relationships/hyperlink" Target="https://www.notaires.fr/fr/glossary/D#dona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259350-A928-4967-A2CD-650E4B85AE1F}"/>
              </a:ext>
            </a:extLst>
          </p:cNvPr>
          <p:cNvSpPr>
            <a:spLocks noGrp="1"/>
          </p:cNvSpPr>
          <p:nvPr>
            <p:ph type="title"/>
          </p:nvPr>
        </p:nvSpPr>
        <p:spPr/>
        <p:txBody>
          <a:bodyPr/>
          <a:lstStyle/>
          <a:p>
            <a:pPr algn="ctr"/>
            <a:r>
              <a:rPr lang="fr-FR" dirty="0"/>
              <a:t>INFORMATION IMPORTANTE</a:t>
            </a:r>
          </a:p>
        </p:txBody>
      </p:sp>
      <p:sp>
        <p:nvSpPr>
          <p:cNvPr id="3" name="Espace réservé du texte 2">
            <a:extLst>
              <a:ext uri="{FF2B5EF4-FFF2-40B4-BE49-F238E27FC236}">
                <a16:creationId xmlns:a16="http://schemas.microsoft.com/office/drawing/2014/main" id="{8AC98BC7-B252-2CAC-3097-CF97019315CF}"/>
              </a:ext>
            </a:extLst>
          </p:cNvPr>
          <p:cNvSpPr>
            <a:spLocks noGrp="1"/>
          </p:cNvSpPr>
          <p:nvPr>
            <p:ph type="body" idx="1"/>
          </p:nvPr>
        </p:nvSpPr>
        <p:spPr/>
        <p:txBody>
          <a:bodyPr>
            <a:normAutofit/>
          </a:bodyPr>
          <a:lstStyle/>
          <a:p>
            <a:endParaRPr lang="fr-FR" sz="3200" dirty="0"/>
          </a:p>
          <a:p>
            <a:endParaRPr lang="fr-FR" sz="3200" dirty="0"/>
          </a:p>
          <a:p>
            <a:r>
              <a:rPr lang="fr-FR" sz="3200" dirty="0"/>
              <a:t>Les informations que vous trouverez ci-dessus sont donnés à titre indicatif et n’engagent en aucun </a:t>
            </a:r>
            <a:r>
              <a:rPr lang="fr-FR" sz="3200"/>
              <a:t>cas le SDPPR 43.</a:t>
            </a:r>
            <a:endParaRPr lang="fr-FR" sz="3200" dirty="0"/>
          </a:p>
          <a:p>
            <a:r>
              <a:rPr lang="fr-FR" sz="3200" dirty="0"/>
              <a:t>Il est impératif de consulter un juriste de la Fédération ou un avocat pour avoir un avis éclairé sur votre situation juridique.</a:t>
            </a:r>
          </a:p>
        </p:txBody>
      </p:sp>
    </p:spTree>
    <p:extLst>
      <p:ext uri="{BB962C8B-B14F-4D97-AF65-F5344CB8AC3E}">
        <p14:creationId xmlns:p14="http://schemas.microsoft.com/office/powerpoint/2010/main" val="3017985649"/>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itre 1"/>
          <p:cNvSpPr txBox="1">
            <a:spLocks noGrp="1"/>
          </p:cNvSpPr>
          <p:nvPr>
            <p:ph type="title"/>
          </p:nvPr>
        </p:nvSpPr>
        <p:spPr>
          <a:prstGeom prst="rect">
            <a:avLst/>
          </a:prstGeom>
        </p:spPr>
        <p:txBody>
          <a:bodyPr/>
          <a:lstStyle>
            <a:lvl1pPr>
              <a:defRPr sz="2200"/>
            </a:lvl1pPr>
          </a:lstStyle>
          <a:p>
            <a:r>
              <a:t>Les avantages de conclure un bail de long terme</a:t>
            </a:r>
          </a:p>
        </p:txBody>
      </p:sp>
      <p:sp>
        <p:nvSpPr>
          <p:cNvPr id="124" name="Espace réservé du contenu 2"/>
          <p:cNvSpPr txBox="1">
            <a:spLocks noGrp="1"/>
          </p:cNvSpPr>
          <p:nvPr>
            <p:ph type="body" idx="1"/>
          </p:nvPr>
        </p:nvSpPr>
        <p:spPr>
          <a:prstGeom prst="rect">
            <a:avLst/>
          </a:prstGeom>
        </p:spPr>
        <p:txBody>
          <a:bodyPr/>
          <a:lstStyle/>
          <a:p>
            <a:pPr>
              <a:defRPr sz="2200"/>
            </a:pPr>
            <a:r>
              <a:t>Pour le locataire </a:t>
            </a:r>
            <a:r>
              <a:rPr>
                <a:solidFill>
                  <a:srgbClr val="767676"/>
                </a:solidFill>
              </a:rPr>
              <a:t>D'une durée minimale de 18 ans (avec droit au renouvellement par période de 9 ans), ou de 25 ans (bail à long préavis), ou même encore conclu jusqu'à l'âge de la retraite (bail de carrière), le BLT offre à l'agriculteur une stabilité comparable à celle procurée par la propriété du sol.</a:t>
            </a:r>
          </a:p>
          <a:p>
            <a:pPr>
              <a:lnSpc>
                <a:spcPct val="107000"/>
              </a:lnSpc>
              <a:defRPr sz="2200"/>
            </a:pPr>
            <a:r>
              <a:t>Pour le propriétaire </a:t>
            </a:r>
            <a:r>
              <a:rPr>
                <a:solidFill>
                  <a:srgbClr val="767676"/>
                </a:solidFill>
              </a:rPr>
              <a:t>Le bail à long terme peut offrir un prix de fermage supérieur à celui du bail ordinaire et des exonérations fiscales attrayantes.</a:t>
            </a:r>
          </a:p>
          <a:p>
            <a:pPr>
              <a:lnSpc>
                <a:spcPct val="107000"/>
              </a:lnSpc>
              <a:defRPr sz="2200">
                <a:solidFill>
                  <a:srgbClr val="767676"/>
                </a:solidFill>
              </a:defRPr>
            </a:pPr>
            <a:r>
              <a:t>Si le propriétaire veut donner ses biens, il bénéficie d'une exonération partielle de droits de </a:t>
            </a:r>
            <a:r>
              <a:rPr u="sng">
                <a:solidFill>
                  <a:srgbClr val="0563C1"/>
                </a:solidFill>
                <a:uFill>
                  <a:solidFill>
                    <a:srgbClr val="0563C1"/>
                  </a:solidFill>
                </a:uFill>
                <a:hlinkClick r:id="rId2"/>
              </a:rPr>
              <a:t>donation</a:t>
            </a:r>
            <a:r>
              <a:t>. Deux ans doivent s'écouler entre le bail et la donation, si le locataire est le bénéficiaire de la donation, son conjoint, un de ses descendants ou une société contrôlée par une de ces personnes. La transmission par </a:t>
            </a:r>
            <a:r>
              <a:rPr u="sng">
                <a:solidFill>
                  <a:srgbClr val="0563C1"/>
                </a:solidFill>
                <a:uFill>
                  <a:solidFill>
                    <a:srgbClr val="0563C1"/>
                  </a:solidFill>
                </a:uFill>
                <a:hlinkClick r:id="rId3"/>
              </a:rPr>
              <a:t>décès </a:t>
            </a:r>
            <a:r>
              <a:t>suit le même régime mais bien entendu, aucun délai n'est exigé.</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itre 1"/>
          <p:cNvSpPr txBox="1">
            <a:spLocks noGrp="1"/>
          </p:cNvSpPr>
          <p:nvPr>
            <p:ph type="title"/>
          </p:nvPr>
        </p:nvSpPr>
        <p:spPr>
          <a:prstGeom prst="rect">
            <a:avLst/>
          </a:prstGeom>
        </p:spPr>
        <p:txBody>
          <a:bodyPr/>
          <a:lstStyle>
            <a:lvl1pPr>
              <a:defRPr sz="2200"/>
            </a:lvl1pPr>
          </a:lstStyle>
          <a:p>
            <a:r>
              <a:t>Les avantages de conclure un bail de long terme (suite)</a:t>
            </a:r>
          </a:p>
        </p:txBody>
      </p:sp>
      <p:sp>
        <p:nvSpPr>
          <p:cNvPr id="127" name="Espace réservé du contenu 2"/>
          <p:cNvSpPr txBox="1">
            <a:spLocks noGrp="1"/>
          </p:cNvSpPr>
          <p:nvPr>
            <p:ph type="body" idx="1"/>
          </p:nvPr>
        </p:nvSpPr>
        <p:spPr>
          <a:xfrm>
            <a:off x="838200" y="1813560"/>
            <a:ext cx="10515600" cy="4363403"/>
          </a:xfrm>
          <a:prstGeom prst="rect">
            <a:avLst/>
          </a:prstGeom>
        </p:spPr>
        <p:txBody>
          <a:bodyPr/>
          <a:lstStyle/>
          <a:p>
            <a:pPr>
              <a:defRPr sz="2200"/>
            </a:pPr>
            <a:r>
              <a:rPr lang="fr-FR" dirty="0"/>
              <a:t>Enfin les biens ruraux donnés à BLT sont considérés comme des biens professionnels pour la </a:t>
            </a:r>
            <a:r>
              <a:rPr lang="fr-FR" dirty="0">
                <a:latin typeface="Aptos" panose="020B0004020202020204" pitchFamily="34" charset="0"/>
              </a:rPr>
              <a:t>détermination</a:t>
            </a:r>
            <a:r>
              <a:rPr lang="fr-FR" dirty="0"/>
              <a:t> de l’assiette de l’impôt sur la fortune immobilière (IFI).</a:t>
            </a:r>
          </a:p>
          <a:p>
            <a:pPr>
              <a:defRPr sz="2200"/>
            </a:pPr>
            <a:r>
              <a:rPr lang="fr-FR" dirty="0"/>
              <a:t>Sous </a:t>
            </a:r>
            <a:r>
              <a:rPr lang="fr-FR" dirty="0">
                <a:latin typeface="Aptos" panose="020B0004020202020204" pitchFamily="34" charset="0"/>
              </a:rPr>
              <a:t>certaines</a:t>
            </a:r>
            <a:r>
              <a:rPr lang="fr-FR" dirty="0"/>
              <a:t> conditions, ceci peut permettre une exonération totale ou partielle d’impôt sur la fortune immobilière au titre des biens ruraux loués par bail à long terme.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re 1"/>
          <p:cNvSpPr txBox="1">
            <a:spLocks noGrp="1"/>
          </p:cNvSpPr>
          <p:nvPr>
            <p:ph type="title"/>
          </p:nvPr>
        </p:nvSpPr>
        <p:spPr>
          <a:prstGeom prst="rect">
            <a:avLst/>
          </a:prstGeom>
        </p:spPr>
        <p:txBody>
          <a:bodyPr/>
          <a:lstStyle>
            <a:lvl1pPr>
              <a:defRPr sz="2200" b="1"/>
            </a:lvl1pPr>
          </a:lstStyle>
          <a:p>
            <a:r>
              <a:t>Le bail cessible</a:t>
            </a:r>
          </a:p>
        </p:txBody>
      </p:sp>
      <p:sp>
        <p:nvSpPr>
          <p:cNvPr id="130" name="Espace réservé du contenu 2"/>
          <p:cNvSpPr txBox="1">
            <a:spLocks noGrp="1"/>
          </p:cNvSpPr>
          <p:nvPr>
            <p:ph type="body" idx="1"/>
          </p:nvPr>
        </p:nvSpPr>
        <p:spPr>
          <a:xfrm>
            <a:off x="838200" y="2419349"/>
            <a:ext cx="10515600" cy="3757613"/>
          </a:xfrm>
          <a:prstGeom prst="rect">
            <a:avLst/>
          </a:prstGeom>
        </p:spPr>
        <p:txBody>
          <a:bodyPr>
            <a:normAutofit/>
          </a:bodyPr>
          <a:lstStyle>
            <a:lvl1pPr algn="just">
              <a:defRPr sz="1800">
                <a:latin typeface="Aptos"/>
                <a:ea typeface="Aptos"/>
                <a:cs typeface="Aptos"/>
                <a:sym typeface="Aptos"/>
              </a:defRPr>
            </a:lvl1pPr>
          </a:lstStyle>
          <a:p>
            <a:r>
              <a:rPr lang="fr-FR" sz="2200" dirty="0"/>
              <a:t>Afin de favoriser une dynamique plus entrepreneuriale que familiale dans l’agriculture, la Loi d’Orientation Agricole du 5 janvier 2006 a institué le bail cessible hors cadre familial. </a:t>
            </a:r>
          </a:p>
          <a:p>
            <a:r>
              <a:rPr lang="fr-FR" sz="2200" dirty="0"/>
              <a:t>Ce bail a pour principale caractéristique d’être librement cessible, c'est-à-dire qu’il peut être transmis en dehors du cercle familial du preneur, avec accord du bailleur. Si ce bail apparaît à première vue plus souple, il obéit cependant à des règles précises.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Espace réservé du contenu 2"/>
          <p:cNvSpPr txBox="1">
            <a:spLocks noGrp="1"/>
          </p:cNvSpPr>
          <p:nvPr>
            <p:ph type="body" idx="1"/>
          </p:nvPr>
        </p:nvSpPr>
        <p:spPr>
          <a:xfrm>
            <a:off x="838200" y="404037"/>
            <a:ext cx="10515600" cy="6018027"/>
          </a:xfrm>
          <a:prstGeom prst="rect">
            <a:avLst/>
          </a:prstGeom>
        </p:spPr>
        <p:txBody>
          <a:bodyPr>
            <a:noAutofit/>
          </a:bodyPr>
          <a:lstStyle/>
          <a:p>
            <a:pPr marL="0" indent="0">
              <a:lnSpc>
                <a:spcPct val="107000"/>
              </a:lnSpc>
              <a:buNone/>
              <a:defRPr sz="2000"/>
            </a:pPr>
            <a:r>
              <a:rPr lang="fr-FR" sz="2200" b="1" dirty="0"/>
              <a:t>Le bail cessible suite</a:t>
            </a:r>
          </a:p>
          <a:p>
            <a:pPr>
              <a:lnSpc>
                <a:spcPct val="107000"/>
              </a:lnSpc>
              <a:buFontTx/>
              <a:buChar char="➢"/>
              <a:defRPr sz="2000"/>
            </a:pPr>
            <a:r>
              <a:rPr lang="fr-FR" sz="2200" dirty="0"/>
              <a:t>La conclusion du bail</a:t>
            </a:r>
          </a:p>
          <a:p>
            <a:pPr>
              <a:lnSpc>
                <a:spcPct val="107000"/>
              </a:lnSpc>
              <a:defRPr sz="2000"/>
            </a:pPr>
            <a:r>
              <a:rPr lang="fr-FR" sz="2200" dirty="0"/>
              <a:t>Le bail devra obligatoirement être écrit et conclu devant notaire. De plus, une clause devra être insérée dans le contrat autorisant le locataire à céder son bail à d'autres personnes que son conjoint, son partenaire de PACS ou ses descendants majeurs. Chaque partie doit consentir à ce que le bail conclu soit soumis aux dispositions du bail cessible hors cadre familial (article L. 418-1 et suivants CRPM). A défaut de ces conditions, la clause de cessibilité sera réputée nulle et le bail sera alors soumis aux règles de droit commun du fermage. </a:t>
            </a:r>
          </a:p>
          <a:p>
            <a:pPr>
              <a:lnSpc>
                <a:spcPct val="107000"/>
              </a:lnSpc>
              <a:buFontTx/>
              <a:buChar char="➢"/>
              <a:defRPr sz="2000"/>
            </a:pPr>
            <a:r>
              <a:rPr lang="fr-FR" sz="2200" dirty="0"/>
              <a:t>La durée du bail </a:t>
            </a:r>
          </a:p>
          <a:p>
            <a:pPr>
              <a:lnSpc>
                <a:spcPct val="107000"/>
              </a:lnSpc>
              <a:defRPr sz="2000"/>
            </a:pPr>
            <a:r>
              <a:rPr lang="fr-FR" sz="2200" dirty="0"/>
              <a:t>Le bail cessible est conclu pour une durée minimale de 18 ans, renouvelable par période de 9 ans au moins. Les règles relatives au non-renouvellement du bail s'appliquent. Lorsque le bail n'est pas renouvelé pour un des motifs acceptés par le CRPM (L. 411- 31), le bailleur devra verser une indemnité à son locataire égale au préjudice subi par le non-renouvellement.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Espace réservé du contenu 2"/>
          <p:cNvSpPr txBox="1">
            <a:spLocks noGrp="1"/>
          </p:cNvSpPr>
          <p:nvPr>
            <p:ph type="body" idx="1"/>
          </p:nvPr>
        </p:nvSpPr>
        <p:spPr>
          <a:xfrm>
            <a:off x="838200" y="595423"/>
            <a:ext cx="10515600" cy="5581541"/>
          </a:xfrm>
          <a:prstGeom prst="rect">
            <a:avLst/>
          </a:prstGeom>
        </p:spPr>
        <p:txBody>
          <a:bodyPr/>
          <a:lstStyle/>
          <a:p>
            <a:pPr marL="0" indent="0">
              <a:lnSpc>
                <a:spcPct val="85600"/>
              </a:lnSpc>
              <a:buSzTx/>
              <a:buNone/>
              <a:defRPr sz="2000"/>
            </a:pPr>
            <a:r>
              <a:rPr lang="fr-FR" b="1" dirty="0"/>
              <a:t>Le bail cessible fin</a:t>
            </a:r>
          </a:p>
          <a:p>
            <a:pPr marL="0" indent="0">
              <a:lnSpc>
                <a:spcPct val="85600"/>
              </a:lnSpc>
              <a:buSzTx/>
              <a:buNone/>
              <a:defRPr sz="2000"/>
            </a:pPr>
            <a:endParaRPr lang="fr-FR" b="1" dirty="0"/>
          </a:p>
          <a:p>
            <a:pPr>
              <a:lnSpc>
                <a:spcPct val="85600"/>
              </a:lnSpc>
              <a:buSzTx/>
              <a:buFont typeface="Wingdings" panose="05000000000000000000" pitchFamily="2" charset="2"/>
              <a:buChar char="Ø"/>
              <a:defRPr sz="2000"/>
            </a:pPr>
            <a:r>
              <a:rPr lang="fr-FR" sz="2200" dirty="0"/>
              <a:t>Le prix du bail </a:t>
            </a:r>
          </a:p>
          <a:p>
            <a:pPr>
              <a:lnSpc>
                <a:spcPct val="85600"/>
              </a:lnSpc>
              <a:buFont typeface="Arial" panose="020B0604020202020204" pitchFamily="34" charset="0"/>
              <a:buChar char="•"/>
              <a:defRPr sz="2000"/>
            </a:pPr>
            <a:r>
              <a:rPr lang="fr-FR" sz="2200" dirty="0"/>
              <a:t>Le loyer du bail est fixé entre les maximas majorés de 50 % et les minimas prévus dans l'arrêté préfectoral. En cas de vente du bien loué, le locataire conserve son droit de préemption mais il ne peut contester ni le prix, ni les conditions de la vente devant le tribunal lorsque le bail est conclu depuis plus de 3 ans. </a:t>
            </a:r>
          </a:p>
          <a:p>
            <a:pPr>
              <a:lnSpc>
                <a:spcPct val="85600"/>
              </a:lnSpc>
              <a:buFontTx/>
              <a:buChar char="➢"/>
              <a:defRPr sz="2000"/>
            </a:pPr>
            <a:r>
              <a:rPr lang="fr-FR" sz="2200" dirty="0"/>
              <a:t>La cession du bail </a:t>
            </a:r>
          </a:p>
          <a:p>
            <a:pPr>
              <a:lnSpc>
                <a:spcPct val="85600"/>
              </a:lnSpc>
              <a:defRPr sz="2000"/>
            </a:pPr>
            <a:r>
              <a:rPr lang="fr-FR" sz="2200" dirty="0"/>
              <a:t>Lorsque le locataire entend céder son bail, il doit notifier à son bailleur le projet de cession mentionnant l'identité du locataire pressenti et la date de la cession projetée (notification par lettre recommandée avec AR). Cette notification est obligatoire, sous peine de nullité de la cession et de résiliation du bail. Si le bailleur souhaite s'opposer à la cession pour un motif légitime, il devra saisir le TPBR dans les deux mois à compter de la réception de la notification. Passé ce délai, la cession sera réputée acceptée. La cession du bail ne pourra pas intervenir au cours du délai de contestation offert au bailleur (soit deux mois à partir de la notification). Les autres règles identiques aux baux ruraux classiques non cessibles.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itre 1"/>
          <p:cNvSpPr txBox="1">
            <a:spLocks noGrp="1"/>
          </p:cNvSpPr>
          <p:nvPr>
            <p:ph type="title"/>
          </p:nvPr>
        </p:nvSpPr>
        <p:spPr>
          <a:prstGeom prst="rect">
            <a:avLst/>
          </a:prstGeom>
        </p:spPr>
        <p:txBody>
          <a:bodyPr/>
          <a:lstStyle/>
          <a:p>
            <a:r>
              <a:t>Les contrats hors statut du fermage</a:t>
            </a:r>
          </a:p>
        </p:txBody>
      </p:sp>
      <p:sp>
        <p:nvSpPr>
          <p:cNvPr id="137" name="Espace réservé du contenu 2"/>
          <p:cNvSpPr txBox="1">
            <a:spLocks noGrp="1"/>
          </p:cNvSpPr>
          <p:nvPr>
            <p:ph type="body" idx="1"/>
          </p:nvPr>
        </p:nvSpPr>
        <p:spPr>
          <a:xfrm>
            <a:off x="838200" y="1825624"/>
            <a:ext cx="10515600" cy="4547183"/>
          </a:xfrm>
          <a:prstGeom prst="rect">
            <a:avLst/>
          </a:prstGeom>
        </p:spPr>
        <p:txBody>
          <a:bodyPr>
            <a:normAutofit fontScale="92500" lnSpcReduction="10000"/>
          </a:bodyPr>
          <a:lstStyle/>
          <a:p>
            <a:pPr>
              <a:lnSpc>
                <a:spcPct val="96299"/>
              </a:lnSpc>
              <a:buFont typeface="Wingdings" panose="05000000000000000000" pitchFamily="2" charset="2"/>
              <a:buChar char="Ø"/>
              <a:defRPr sz="1500">
                <a:latin typeface="Aptos"/>
                <a:ea typeface="Aptos"/>
                <a:cs typeface="Aptos"/>
                <a:sym typeface="Aptos"/>
              </a:defRPr>
            </a:pPr>
            <a:r>
              <a:rPr lang="fr-FR" dirty="0"/>
              <a:t> </a:t>
            </a:r>
            <a:r>
              <a:rPr lang="fr-FR" sz="2400" b="1" dirty="0">
                <a:latin typeface="Aptos" panose="020B0004020202020204" pitchFamily="34" charset="0"/>
                <a:sym typeface="Calibri"/>
              </a:rPr>
              <a:t>La vente </a:t>
            </a:r>
            <a:r>
              <a:rPr lang="fr-FR" sz="2400" b="1" dirty="0">
                <a:sym typeface="Calibri"/>
              </a:rPr>
              <a:t>d'herbe</a:t>
            </a:r>
            <a:r>
              <a:rPr lang="fr-FR" sz="2400" b="1" dirty="0">
                <a:latin typeface="Aptos" panose="020B0004020202020204" pitchFamily="34" charset="0"/>
                <a:sym typeface="Calibri"/>
              </a:rPr>
              <a:t> </a:t>
            </a:r>
            <a:endParaRPr lang="fr-FR" sz="2400" dirty="0">
              <a:latin typeface="Aptos" panose="020B0004020202020204" pitchFamily="34" charset="0"/>
            </a:endParaRPr>
          </a:p>
          <a:p>
            <a:pPr>
              <a:lnSpc>
                <a:spcPct val="96299"/>
              </a:lnSpc>
              <a:defRPr sz="1800"/>
            </a:pPr>
            <a:r>
              <a:rPr lang="fr-FR" sz="2400" dirty="0"/>
              <a:t>Selon le CRPM(L. 411-1), "toute cession exclusive des fruits de l'exploitation lorsqu'il appartient à l'acquéreur de le recueillir ou de les faire recueillir" est réputée être un bail rural. Or, un propriétaire qui ne souhaite pas louer sa terre peut être tenté par la formule de la vente d'herbe mais il faut savoir qu'une présomption de bail rural pèse sur ce type d'accord. Une vente d'herbe tombe sous le coup du statut du fermage si elle est consentie par le propriétaire chaque année et au même agriculteur. Cette présomption pèse sur toute vente d'herbe à titre onéreux et est concédée pendant plus de deux ans au même agriculteur. Afin de renverser cette présomption, le propriétaire doit apporter la preuve que le contrat n'a pas été conclu pour une utilisation continue ou répétée du fonds et que le but recherché n'a pas été de faire obstacle au statut du fermage. Il doit donc prouver que : </a:t>
            </a:r>
          </a:p>
          <a:p>
            <a:pPr>
              <a:lnSpc>
                <a:spcPct val="96299"/>
              </a:lnSpc>
              <a:buFontTx/>
              <a:buChar char="▪"/>
              <a:defRPr sz="1800"/>
            </a:pPr>
            <a:r>
              <a:rPr lang="fr-FR" sz="2400" dirty="0"/>
              <a:t> la vente d'herbe était une opération isolée, </a:t>
            </a:r>
          </a:p>
          <a:p>
            <a:pPr>
              <a:lnSpc>
                <a:spcPct val="96299"/>
              </a:lnSpc>
              <a:buFontTx/>
              <a:buChar char="▪"/>
              <a:defRPr sz="1800"/>
            </a:pPr>
            <a:r>
              <a:rPr lang="fr-FR" sz="2400" dirty="0"/>
              <a:t> l'opération a été réalisée de bonne foi.</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Espace réservé du contenu 2"/>
          <p:cNvSpPr txBox="1">
            <a:spLocks noGrp="1"/>
          </p:cNvSpPr>
          <p:nvPr>
            <p:ph type="body" idx="1"/>
          </p:nvPr>
        </p:nvSpPr>
        <p:spPr>
          <a:xfrm>
            <a:off x="838200" y="933062"/>
            <a:ext cx="10515600" cy="5552798"/>
          </a:xfrm>
          <a:prstGeom prst="rect">
            <a:avLst/>
          </a:prstGeom>
        </p:spPr>
        <p:txBody>
          <a:bodyPr/>
          <a:lstStyle/>
          <a:p>
            <a:pPr marL="0" indent="0">
              <a:lnSpc>
                <a:spcPct val="107000"/>
              </a:lnSpc>
              <a:buNone/>
              <a:defRPr sz="2200"/>
            </a:pPr>
            <a:r>
              <a:rPr lang="fr-FR" b="1" dirty="0"/>
              <a:t>La vente d’herbe suite</a:t>
            </a:r>
          </a:p>
          <a:p>
            <a:pPr>
              <a:lnSpc>
                <a:spcPct val="107000"/>
              </a:lnSpc>
              <a:buFontTx/>
              <a:buChar char="➢"/>
              <a:defRPr sz="2200"/>
            </a:pPr>
            <a:r>
              <a:rPr lang="fr-FR" dirty="0"/>
              <a:t>La conclusion du bail </a:t>
            </a:r>
          </a:p>
          <a:p>
            <a:pPr>
              <a:lnSpc>
                <a:spcPct val="107000"/>
              </a:lnSpc>
              <a:defRPr sz="2200"/>
            </a:pPr>
            <a:r>
              <a:rPr lang="fr-FR" dirty="0"/>
              <a:t>La conclusion du contrat : le caractère saisonnier de ce type de vente, c'est-à-dire sa reconduite au cours de périodes successives au profit du même acquéreur, ne fait pas obstacle à ce que les juges la requalifient de bail rural. La convention peut très bien échapper au statut du fermage, si des raisons légitimes telles qu'un accident, un mauvais état de santé ou des circonstances économiques, peuvent justifier la cession temporaire des fruits de l'exploitation. </a:t>
            </a:r>
          </a:p>
          <a:p>
            <a:pPr>
              <a:lnSpc>
                <a:spcPct val="107000"/>
              </a:lnSpc>
              <a:buFontTx/>
              <a:buChar char="➢"/>
              <a:defRPr sz="2200"/>
            </a:pPr>
            <a:r>
              <a:rPr lang="fr-FR" dirty="0"/>
              <a:t>Le prix du contrat </a:t>
            </a:r>
          </a:p>
          <a:p>
            <a:pPr>
              <a:lnSpc>
                <a:spcPct val="107000"/>
              </a:lnSpc>
              <a:defRPr sz="2200"/>
            </a:pPr>
            <a:r>
              <a:rPr lang="fr-FR" dirty="0"/>
              <a:t>Pour l'administration fiscale, la vente d'herbe sur pied constitue non une location mais un mode d'exploitation. Le propriétaire qui y recourt sera donc imposé au titre des bénéfices agricoles et au niveau de la MSA (l'exercice de l'activité agricole donne lieu au paiement de cotisations). </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Espace réservé du contenu 2"/>
          <p:cNvSpPr txBox="1">
            <a:spLocks noGrp="1"/>
          </p:cNvSpPr>
          <p:nvPr>
            <p:ph type="body" idx="1"/>
          </p:nvPr>
        </p:nvSpPr>
        <p:spPr>
          <a:xfrm>
            <a:off x="838200" y="850606"/>
            <a:ext cx="10515600" cy="5571460"/>
          </a:xfrm>
          <a:prstGeom prst="rect">
            <a:avLst/>
          </a:prstGeom>
        </p:spPr>
        <p:txBody>
          <a:bodyPr>
            <a:noAutofit/>
          </a:bodyPr>
          <a:lstStyle/>
          <a:p>
            <a:pPr marL="0" indent="0">
              <a:lnSpc>
                <a:spcPct val="107000"/>
              </a:lnSpc>
              <a:buNone/>
              <a:defRPr sz="1800"/>
            </a:pPr>
            <a:r>
              <a:rPr lang="fr-FR" sz="2200" b="1" dirty="0"/>
              <a:t>La vente d’herbe fin</a:t>
            </a:r>
          </a:p>
          <a:p>
            <a:pPr>
              <a:lnSpc>
                <a:spcPct val="107000"/>
              </a:lnSpc>
              <a:buFontTx/>
              <a:buChar char="➢"/>
              <a:defRPr sz="1800"/>
            </a:pPr>
            <a:r>
              <a:rPr lang="fr-FR" sz="2200" dirty="0"/>
              <a:t>Les conditions du contrat </a:t>
            </a:r>
          </a:p>
          <a:p>
            <a:pPr>
              <a:lnSpc>
                <a:spcPct val="107000"/>
              </a:lnSpc>
              <a:defRPr sz="1800"/>
            </a:pPr>
            <a:r>
              <a:rPr lang="fr-FR" sz="2200" dirty="0"/>
              <a:t>Un contrat de vente d'herbe est tout à fait valable et n'encourt pas le risque d'être requalifié en fermage, </a:t>
            </a:r>
            <a:r>
              <a:rPr lang="fr-FR" sz="2200" b="1" dirty="0"/>
              <a:t>s'il respecte les conditions suivantes : </a:t>
            </a:r>
          </a:p>
          <a:p>
            <a:pPr marL="0" indent="0">
              <a:lnSpc>
                <a:spcPct val="107000"/>
              </a:lnSpc>
              <a:buSzTx/>
              <a:buNone/>
              <a:defRPr sz="1800"/>
            </a:pPr>
            <a:r>
              <a:rPr lang="fr-FR" sz="2200" dirty="0"/>
              <a:t>• existence d'un écrit, avec l'identité des parties, l'objet de la convention ainsi que la période d'utilisation du bien (qui doit être strictement limitée dans le temps),</a:t>
            </a:r>
          </a:p>
          <a:p>
            <a:pPr marL="0" indent="0">
              <a:lnSpc>
                <a:spcPct val="107000"/>
              </a:lnSpc>
              <a:buSzTx/>
              <a:buNone/>
              <a:defRPr sz="1800"/>
            </a:pPr>
            <a:r>
              <a:rPr lang="fr-FR" sz="2200" dirty="0"/>
              <a:t>• il ne doit pas être renouvelé avec le même acquéreur, </a:t>
            </a:r>
          </a:p>
          <a:p>
            <a:pPr marL="0" indent="0">
              <a:lnSpc>
                <a:spcPct val="107000"/>
              </a:lnSpc>
              <a:buSzTx/>
              <a:buNone/>
              <a:defRPr sz="1800"/>
            </a:pPr>
            <a:r>
              <a:rPr lang="fr-FR" sz="2200" dirty="0"/>
              <a:t>• aucune charge d'entretien et de culture ne doit peser sur l'acquéreur : les travaux (entretien du sol et des clôtures, épandage des engrais, arrosage) incombent au propriétaire (qui agit comme producteur-vendeur). </a:t>
            </a:r>
          </a:p>
          <a:p>
            <a:pPr marL="0" indent="0">
              <a:lnSpc>
                <a:spcPct val="107000"/>
              </a:lnSpc>
              <a:buSzTx/>
              <a:buNone/>
              <a:defRPr sz="1800"/>
            </a:pPr>
            <a:r>
              <a:rPr lang="fr-FR" sz="2200" dirty="0"/>
              <a:t>Si l'acquéreur se maintient sur le fonds au-delà de la période fixée, le propriétaire devra le mettre en demeure de libérer les lieux afin de clarifier la situation.</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Espace réservé du contenu 2"/>
          <p:cNvSpPr txBox="1">
            <a:spLocks noGrp="1"/>
          </p:cNvSpPr>
          <p:nvPr>
            <p:ph type="body" idx="1"/>
          </p:nvPr>
        </p:nvSpPr>
        <p:spPr>
          <a:xfrm>
            <a:off x="838200" y="933061"/>
            <a:ext cx="10515600" cy="5797348"/>
          </a:xfrm>
          <a:prstGeom prst="rect">
            <a:avLst/>
          </a:prstGeom>
        </p:spPr>
        <p:txBody>
          <a:bodyPr>
            <a:noAutofit/>
          </a:bodyPr>
          <a:lstStyle/>
          <a:p>
            <a:pPr marL="0" indent="0">
              <a:lnSpc>
                <a:spcPct val="107000"/>
              </a:lnSpc>
              <a:buSzTx/>
              <a:buNone/>
              <a:defRPr sz="1800">
                <a:latin typeface="Aptos"/>
                <a:ea typeface="Aptos"/>
                <a:cs typeface="Aptos"/>
                <a:sym typeface="Aptos"/>
              </a:defRPr>
            </a:pPr>
            <a:r>
              <a:rPr lang="fr-FR" sz="2200" b="1" dirty="0"/>
              <a:t>Le prêt à usage (ancien commodat)</a:t>
            </a:r>
          </a:p>
          <a:p>
            <a:pPr marL="0" indent="0">
              <a:lnSpc>
                <a:spcPct val="107000"/>
              </a:lnSpc>
              <a:buSzTx/>
              <a:buNone/>
              <a:defRPr sz="1800">
                <a:latin typeface="Aptos"/>
                <a:ea typeface="Aptos"/>
                <a:cs typeface="Aptos"/>
                <a:sym typeface="Aptos"/>
              </a:defRPr>
            </a:pPr>
            <a:endParaRPr lang="fr-FR" sz="2200" dirty="0"/>
          </a:p>
          <a:p>
            <a:pPr>
              <a:lnSpc>
                <a:spcPct val="107000"/>
              </a:lnSpc>
              <a:defRPr sz="1800">
                <a:latin typeface="Aptos"/>
                <a:ea typeface="Aptos"/>
                <a:cs typeface="Aptos"/>
                <a:sym typeface="Aptos"/>
              </a:defRPr>
            </a:pPr>
            <a:r>
              <a:rPr lang="fr-FR" sz="2200" dirty="0"/>
              <a:t> Il peut-être, sous certaines conditions, une alternative à la conclusion d'un bail rural. Il est défini, à l'article 1875 du Code civil, comme un contrat par lequel une personne (appelée le prêteur) met un bien à disposition d'une autre (appelée l'emprunteur), à charge pour l'emprunteur de restituer ce bien après usage. </a:t>
            </a:r>
          </a:p>
          <a:p>
            <a:pPr>
              <a:lnSpc>
                <a:spcPct val="107000"/>
              </a:lnSpc>
              <a:defRPr sz="1800">
                <a:latin typeface="Aptos"/>
                <a:ea typeface="Aptos"/>
                <a:cs typeface="Aptos"/>
                <a:sym typeface="Aptos"/>
              </a:defRPr>
            </a:pPr>
            <a:r>
              <a:rPr lang="fr-FR" sz="2200" dirty="0"/>
              <a:t>Pour qu'un contrat soit qualifié de prêt à usage, il doit rempli certaines conditions : </a:t>
            </a:r>
          </a:p>
          <a:p>
            <a:pPr>
              <a:lnSpc>
                <a:spcPct val="107000"/>
              </a:lnSpc>
              <a:defRPr sz="1800">
                <a:latin typeface="Aptos"/>
                <a:ea typeface="Aptos"/>
                <a:cs typeface="Aptos"/>
                <a:sym typeface="Aptos"/>
              </a:defRPr>
            </a:pPr>
            <a:r>
              <a:rPr lang="fr-FR" sz="2200" dirty="0"/>
              <a:t>La mise à disposition à l'emprunteur doit se faire sans aucune contrepartie financière : </a:t>
            </a:r>
            <a:r>
              <a:rPr lang="fr-FR" sz="2200" b="1" dirty="0"/>
              <a:t>c'est un contrat à titre gratuit. </a:t>
            </a:r>
            <a:r>
              <a:rPr lang="fr-FR" sz="2200" dirty="0"/>
              <a:t>Aucune redevance ne peut donc être mise à la charge de l'emprunteur (exploitant) et aucun remboursement de charges incombant au propriétaire ne peut être imposé à l'emprunteur. </a:t>
            </a:r>
          </a:p>
          <a:p>
            <a:pPr>
              <a:lnSpc>
                <a:spcPct val="107000"/>
              </a:lnSpc>
              <a:defRPr sz="1800">
                <a:latin typeface="Aptos"/>
                <a:ea typeface="Aptos"/>
                <a:cs typeface="Aptos"/>
                <a:sym typeface="Aptos"/>
              </a:defRPr>
            </a:pPr>
            <a:r>
              <a:rPr lang="fr-FR" sz="2200" dirty="0"/>
              <a:t>La durée du contrat doit être fixée lors de sa conclusion. Pour les immeubles ruraux, la durée envisageable peut être la référence à l'année culturale. À défaut d'un terme convenu, le prêt se termine quand l'usage de la chose est fini.</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itre 1"/>
          <p:cNvSpPr txBox="1">
            <a:spLocks noGrp="1"/>
          </p:cNvSpPr>
          <p:nvPr>
            <p:ph type="title"/>
          </p:nvPr>
        </p:nvSpPr>
        <p:spPr>
          <a:prstGeom prst="rect">
            <a:avLst/>
          </a:prstGeom>
        </p:spPr>
        <p:txBody>
          <a:bodyPr/>
          <a:lstStyle/>
          <a:p>
            <a:r>
              <a:rPr lang="fr-FR" sz="2200" b="1" dirty="0"/>
              <a:t>Le prêt à usage suite</a:t>
            </a:r>
            <a:br>
              <a:rPr lang="fr-FR" dirty="0"/>
            </a:br>
            <a:endParaRPr dirty="0"/>
          </a:p>
        </p:txBody>
      </p:sp>
      <p:sp>
        <p:nvSpPr>
          <p:cNvPr id="146" name="Espace réservé du contenu 2"/>
          <p:cNvSpPr txBox="1">
            <a:spLocks noGrp="1"/>
          </p:cNvSpPr>
          <p:nvPr>
            <p:ph type="body" idx="1"/>
          </p:nvPr>
        </p:nvSpPr>
        <p:spPr>
          <a:xfrm>
            <a:off x="838200" y="1201480"/>
            <a:ext cx="10515600" cy="5433236"/>
          </a:xfrm>
          <a:prstGeom prst="rect">
            <a:avLst/>
          </a:prstGeom>
        </p:spPr>
        <p:txBody>
          <a:bodyPr>
            <a:noAutofit/>
          </a:bodyPr>
          <a:lstStyle/>
          <a:p>
            <a:pPr>
              <a:lnSpc>
                <a:spcPct val="81000"/>
              </a:lnSpc>
              <a:buFont typeface="Wingdings" panose="05000000000000000000" pitchFamily="2" charset="2"/>
              <a:buChar char="Ø"/>
              <a:defRPr sz="1800">
                <a:latin typeface="Aptos"/>
                <a:ea typeface="Aptos"/>
                <a:cs typeface="Aptos"/>
                <a:sym typeface="Aptos"/>
              </a:defRPr>
            </a:pPr>
            <a:r>
              <a:rPr lang="fr-FR" sz="2200" dirty="0"/>
              <a:t>La durée du contrat </a:t>
            </a:r>
          </a:p>
          <a:p>
            <a:pPr>
              <a:lnSpc>
                <a:spcPct val="81000"/>
              </a:lnSpc>
              <a:buFont typeface="Arial" panose="020B0604020202020204" pitchFamily="34" charset="0"/>
              <a:buChar char="•"/>
              <a:defRPr sz="1800">
                <a:latin typeface="Aptos"/>
                <a:ea typeface="Aptos"/>
                <a:cs typeface="Aptos"/>
                <a:sym typeface="Aptos"/>
              </a:defRPr>
            </a:pPr>
            <a:r>
              <a:rPr lang="fr-FR" sz="2200" dirty="0"/>
              <a:t>Quand aucun terme n'est prévu dans le contrat de prêt de terres agricoles et qu'aucun terme naturel n'est déterminable, l'usage peut être qualifié de permanent. Or, l'emprunteur n'a aucun droit au maintien "perpétuel" dans les lieux. Afin d'éviter tout litige quant à la durée et au renouvellement, il est conseillé de procéder à la réalisation d'un écrit indiquant les parcelles concernées et la durée du prêt ainsi qu’un état des lieux. Si pendant la durée du prêt le prêteur fait valoir un besoin pressant et imprévu, le juge peut contraindre l'emprunteur à restituer le bien avant le terme (article 1889 du Code civil). </a:t>
            </a:r>
          </a:p>
          <a:p>
            <a:pPr>
              <a:lnSpc>
                <a:spcPct val="81000"/>
              </a:lnSpc>
              <a:buFont typeface="Wingdings" panose="05000000000000000000" pitchFamily="2" charset="2"/>
              <a:buChar char="Ø"/>
              <a:defRPr sz="1800">
                <a:latin typeface="Aptos"/>
                <a:ea typeface="Aptos"/>
                <a:cs typeface="Aptos"/>
                <a:sym typeface="Aptos"/>
              </a:defRPr>
            </a:pPr>
            <a:r>
              <a:rPr lang="fr-FR" sz="2200" dirty="0"/>
              <a:t>Les conditions du contrat </a:t>
            </a:r>
          </a:p>
          <a:p>
            <a:pPr>
              <a:lnSpc>
                <a:spcPct val="81000"/>
              </a:lnSpc>
              <a:defRPr sz="1800">
                <a:latin typeface="Aptos"/>
                <a:ea typeface="Aptos"/>
                <a:cs typeface="Aptos"/>
                <a:sym typeface="Aptos"/>
              </a:defRPr>
            </a:pPr>
            <a:r>
              <a:rPr lang="fr-FR" sz="2200" dirty="0"/>
              <a:t>Concernant les obligations des parties, l'emprunteur doit entretenir les biens et, au terme du contrat, les restituer. Le prêteur doit quant à lui laisser l'emprunteur jouir paisiblement des biens. Le prêt n'est pas soumis au statut du fermage et laisse donc plus de souplesse quant à sa gestion. Il n'y pas de droit de préemption sur les terres louées, le délai de préavis à respecter avant de mettre fin au contrat est déterminé par les parties.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19"/>
          <p:cNvSpPr/>
          <p:nvPr/>
        </p:nvSpPr>
        <p:spPr>
          <a:xfrm>
            <a:off x="-1" y="0"/>
            <a:ext cx="12188954" cy="6858000"/>
          </a:xfrm>
          <a:prstGeom prst="rect">
            <a:avLst/>
          </a:prstGeom>
          <a:solidFill>
            <a:srgbClr val="000000"/>
          </a:solidFill>
          <a:ln w="12700">
            <a:miter lim="400000"/>
          </a:ln>
        </p:spPr>
        <p:txBody>
          <a:bodyPr lIns="45719" rIns="45719" anchor="ctr"/>
          <a:lstStyle/>
          <a:p>
            <a:pPr algn="ctr">
              <a:defRPr>
                <a:solidFill>
                  <a:srgbClr val="FFFFFF"/>
                </a:solidFill>
              </a:defRPr>
            </a:pPr>
            <a:endParaRPr dirty="0"/>
          </a:p>
        </p:txBody>
      </p:sp>
      <p:pic>
        <p:nvPicPr>
          <p:cNvPr id="95" name="Picture 4" descr="Picture 4"/>
          <p:cNvPicPr>
            <a:picLocks noChangeAspect="1"/>
          </p:cNvPicPr>
          <p:nvPr/>
        </p:nvPicPr>
        <p:blipFill>
          <a:blip r:embed="rId2">
            <a:alphaModFix amt="50000"/>
          </a:blip>
          <a:srcRect l="9180" r="4618"/>
          <a:stretch>
            <a:fillRect/>
          </a:stretch>
        </p:blipFill>
        <p:spPr>
          <a:xfrm>
            <a:off x="19" y="10"/>
            <a:ext cx="12188932" cy="6857922"/>
          </a:xfrm>
          <a:prstGeom prst="rect">
            <a:avLst/>
          </a:prstGeom>
          <a:ln w="12700">
            <a:miter lim="400000"/>
          </a:ln>
        </p:spPr>
      </p:pic>
      <p:sp>
        <p:nvSpPr>
          <p:cNvPr id="96" name="Titre 1"/>
          <p:cNvSpPr txBox="1">
            <a:spLocks noGrp="1"/>
          </p:cNvSpPr>
          <p:nvPr>
            <p:ph type="ctrTitle"/>
          </p:nvPr>
        </p:nvSpPr>
        <p:spPr>
          <a:xfrm>
            <a:off x="1524000" y="1122362"/>
            <a:ext cx="9144000" cy="3063241"/>
          </a:xfrm>
          <a:prstGeom prst="rect">
            <a:avLst/>
          </a:prstGeom>
        </p:spPr>
        <p:txBody>
          <a:bodyPr/>
          <a:lstStyle/>
          <a:p>
            <a:pPr defTabSz="804672">
              <a:defRPr sz="5192">
                <a:solidFill>
                  <a:srgbClr val="FFFFFF"/>
                </a:solidFill>
              </a:defRPr>
            </a:pPr>
            <a:r>
              <a:rPr dirty="0"/>
              <a:t>Les méthodes </a:t>
            </a:r>
            <a:br>
              <a:rPr dirty="0"/>
            </a:br>
            <a:r>
              <a:rPr dirty="0"/>
              <a:t>de faire-</a:t>
            </a:r>
            <a:r>
              <a:rPr lang="fr-FR" dirty="0"/>
              <a:t>valoir</a:t>
            </a:r>
            <a:r>
              <a:rPr dirty="0"/>
              <a:t> indirect </a:t>
            </a:r>
            <a:br>
              <a:rPr dirty="0"/>
            </a:br>
            <a:r>
              <a:rPr dirty="0"/>
              <a:t>de la terre </a:t>
            </a:r>
            <a:r>
              <a:rPr dirty="0" err="1"/>
              <a:t>autre</a:t>
            </a:r>
            <a:r>
              <a:rPr lang="fr-FR" dirty="0"/>
              <a:t>s</a:t>
            </a:r>
            <a:r>
              <a:rPr dirty="0"/>
              <a:t> </a:t>
            </a:r>
            <a:br>
              <a:rPr dirty="0"/>
            </a:br>
            <a:r>
              <a:rPr dirty="0"/>
              <a:t>que le bail rural </a:t>
            </a:r>
            <a:r>
              <a:rPr lang="fr-FR" dirty="0"/>
              <a:t>classique</a:t>
            </a:r>
            <a:endParaRPr dirty="0"/>
          </a:p>
        </p:txBody>
      </p:sp>
      <p:sp>
        <p:nvSpPr>
          <p:cNvPr id="97" name="Sous-titre 2"/>
          <p:cNvSpPr txBox="1">
            <a:spLocks noGrp="1"/>
          </p:cNvSpPr>
          <p:nvPr>
            <p:ph type="subTitle" sz="quarter" idx="1"/>
          </p:nvPr>
        </p:nvSpPr>
        <p:spPr>
          <a:xfrm>
            <a:off x="1527047" y="4599432"/>
            <a:ext cx="9144001" cy="1536193"/>
          </a:xfrm>
          <a:prstGeom prst="rect">
            <a:avLst/>
          </a:prstGeom>
        </p:spPr>
        <p:txBody>
          <a:bodyPr/>
          <a:lstStyle/>
          <a:p>
            <a:pPr>
              <a:defRPr>
                <a:solidFill>
                  <a:srgbClr val="FFFFFF"/>
                </a:solidFill>
              </a:defRPr>
            </a:pPr>
            <a:r>
              <a:t>Assemblée Générale </a:t>
            </a:r>
          </a:p>
          <a:p>
            <a:pPr>
              <a:defRPr>
                <a:solidFill>
                  <a:srgbClr val="FFFFFF"/>
                </a:solidFill>
              </a:defRPr>
            </a:pPr>
            <a:r>
              <a:t>Syndicat Départemental de la Propriété Privée Rurale de Haute-Loire</a:t>
            </a:r>
          </a:p>
          <a:p>
            <a:pPr>
              <a:defRPr>
                <a:solidFill>
                  <a:srgbClr val="FFFFFF"/>
                </a:solidFill>
              </a:defRPr>
            </a:pPr>
            <a:r>
              <a:t>25 octobre 2024</a:t>
            </a:r>
          </a:p>
        </p:txBody>
      </p:sp>
      <p:grpSp>
        <p:nvGrpSpPr>
          <p:cNvPr id="100" name="sketchy line"/>
          <p:cNvGrpSpPr/>
          <p:nvPr/>
        </p:nvGrpSpPr>
        <p:grpSpPr>
          <a:xfrm>
            <a:off x="3974100" y="4348246"/>
            <a:ext cx="4243996" cy="55234"/>
            <a:chOff x="0" y="0"/>
            <a:chExt cx="4243995" cy="55232"/>
          </a:xfrm>
        </p:grpSpPr>
        <p:sp>
          <p:nvSpPr>
            <p:cNvPr id="98" name="Figure"/>
            <p:cNvSpPr/>
            <p:nvPr/>
          </p:nvSpPr>
          <p:spPr>
            <a:xfrm>
              <a:off x="-1" y="6522"/>
              <a:ext cx="4243696" cy="48711"/>
            </a:xfrm>
            <a:custGeom>
              <a:avLst/>
              <a:gdLst/>
              <a:ahLst/>
              <a:cxnLst>
                <a:cxn ang="0">
                  <a:pos x="wd2" y="hd2"/>
                </a:cxn>
                <a:cxn ang="5400000">
                  <a:pos x="wd2" y="hd2"/>
                </a:cxn>
                <a:cxn ang="10800000">
                  <a:pos x="wd2" y="hd2"/>
                </a:cxn>
                <a:cxn ang="16200000">
                  <a:pos x="wd2" y="hd2"/>
                </a:cxn>
              </a:cxnLst>
              <a:rect l="0" t="0" r="r" b="b"/>
              <a:pathLst>
                <a:path w="21598" h="14183" extrusionOk="0">
                  <a:moveTo>
                    <a:pt x="0" y="4034"/>
                  </a:moveTo>
                  <a:cubicBezTo>
                    <a:pt x="732" y="8876"/>
                    <a:pt x="1358" y="8357"/>
                    <a:pt x="2654" y="4034"/>
                  </a:cubicBezTo>
                  <a:cubicBezTo>
                    <a:pt x="3950" y="-289"/>
                    <a:pt x="4146" y="-1022"/>
                    <a:pt x="5091" y="4034"/>
                  </a:cubicBezTo>
                  <a:cubicBezTo>
                    <a:pt x="6037" y="9089"/>
                    <a:pt x="6884" y="-2811"/>
                    <a:pt x="7745" y="4034"/>
                  </a:cubicBezTo>
                  <a:cubicBezTo>
                    <a:pt x="8605" y="10878"/>
                    <a:pt x="9617" y="5743"/>
                    <a:pt x="10830" y="4034"/>
                  </a:cubicBezTo>
                  <a:cubicBezTo>
                    <a:pt x="12043" y="2324"/>
                    <a:pt x="13338" y="-4118"/>
                    <a:pt x="14131" y="4034"/>
                  </a:cubicBezTo>
                  <a:cubicBezTo>
                    <a:pt x="14925" y="12186"/>
                    <a:pt x="15939" y="-3267"/>
                    <a:pt x="17649" y="4034"/>
                  </a:cubicBezTo>
                  <a:cubicBezTo>
                    <a:pt x="19358" y="11334"/>
                    <a:pt x="20447" y="4928"/>
                    <a:pt x="21598" y="4034"/>
                  </a:cubicBezTo>
                  <a:cubicBezTo>
                    <a:pt x="21596" y="5828"/>
                    <a:pt x="21598" y="7462"/>
                    <a:pt x="21598" y="9359"/>
                  </a:cubicBezTo>
                  <a:cubicBezTo>
                    <a:pt x="20449" y="2351"/>
                    <a:pt x="19516" y="7928"/>
                    <a:pt x="18297" y="9359"/>
                  </a:cubicBezTo>
                  <a:cubicBezTo>
                    <a:pt x="17077" y="10789"/>
                    <a:pt x="16308" y="4869"/>
                    <a:pt x="14779" y="9359"/>
                  </a:cubicBezTo>
                  <a:cubicBezTo>
                    <a:pt x="13251" y="13848"/>
                    <a:pt x="12857" y="17482"/>
                    <a:pt x="11262" y="9359"/>
                  </a:cubicBezTo>
                  <a:cubicBezTo>
                    <a:pt x="9667" y="1235"/>
                    <a:pt x="10008" y="12679"/>
                    <a:pt x="8825" y="9359"/>
                  </a:cubicBezTo>
                  <a:cubicBezTo>
                    <a:pt x="7641" y="6038"/>
                    <a:pt x="6839" y="7671"/>
                    <a:pt x="5523" y="9359"/>
                  </a:cubicBezTo>
                  <a:cubicBezTo>
                    <a:pt x="4208" y="11046"/>
                    <a:pt x="3961" y="14401"/>
                    <a:pt x="2654" y="9359"/>
                  </a:cubicBezTo>
                  <a:cubicBezTo>
                    <a:pt x="1347" y="4316"/>
                    <a:pt x="612" y="5277"/>
                    <a:pt x="0" y="9359"/>
                  </a:cubicBezTo>
                  <a:cubicBezTo>
                    <a:pt x="4" y="7178"/>
                    <a:pt x="-2" y="6416"/>
                    <a:pt x="0" y="4034"/>
                  </a:cubicBezTo>
                  <a:close/>
                </a:path>
              </a:pathLst>
            </a:custGeom>
            <a:solidFill>
              <a:srgbClr val="FFFFFF">
                <a:alpha val="75000"/>
              </a:srgb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99" name="Figure"/>
            <p:cNvSpPr/>
            <p:nvPr/>
          </p:nvSpPr>
          <p:spPr>
            <a:xfrm>
              <a:off x="60" y="-1"/>
              <a:ext cx="4243936" cy="46249"/>
            </a:xfrm>
            <a:custGeom>
              <a:avLst/>
              <a:gdLst/>
              <a:ahLst/>
              <a:cxnLst>
                <a:cxn ang="0">
                  <a:pos x="wd2" y="hd2"/>
                </a:cxn>
                <a:cxn ang="5400000">
                  <a:pos x="wd2" y="hd2"/>
                </a:cxn>
                <a:cxn ang="10800000">
                  <a:pos x="wd2" y="hd2"/>
                </a:cxn>
                <a:cxn ang="16200000">
                  <a:pos x="wd2" y="hd2"/>
                </a:cxn>
              </a:cxnLst>
              <a:rect l="0" t="0" r="r" b="b"/>
              <a:pathLst>
                <a:path w="21596" h="14334" extrusionOk="0">
                  <a:moveTo>
                    <a:pt x="0" y="6315"/>
                  </a:moveTo>
                  <a:cubicBezTo>
                    <a:pt x="1086" y="-195"/>
                    <a:pt x="1565" y="700"/>
                    <a:pt x="2437" y="6315"/>
                  </a:cubicBezTo>
                  <a:cubicBezTo>
                    <a:pt x="3310" y="11930"/>
                    <a:pt x="4229" y="-267"/>
                    <a:pt x="4874" y="6315"/>
                  </a:cubicBezTo>
                  <a:cubicBezTo>
                    <a:pt x="5519" y="12897"/>
                    <a:pt x="6624" y="14102"/>
                    <a:pt x="7743" y="6315"/>
                  </a:cubicBezTo>
                  <a:cubicBezTo>
                    <a:pt x="8863" y="-1472"/>
                    <a:pt x="10026" y="-2716"/>
                    <a:pt x="11260" y="6315"/>
                  </a:cubicBezTo>
                  <a:cubicBezTo>
                    <a:pt x="12494" y="15346"/>
                    <a:pt x="13021" y="4829"/>
                    <a:pt x="13913" y="6315"/>
                  </a:cubicBezTo>
                  <a:cubicBezTo>
                    <a:pt x="14805" y="7802"/>
                    <a:pt x="15761" y="2159"/>
                    <a:pt x="16566" y="6315"/>
                  </a:cubicBezTo>
                  <a:cubicBezTo>
                    <a:pt x="17371" y="10471"/>
                    <a:pt x="20253" y="3178"/>
                    <a:pt x="21594" y="6315"/>
                  </a:cubicBezTo>
                  <a:cubicBezTo>
                    <a:pt x="21599" y="9097"/>
                    <a:pt x="21592" y="9216"/>
                    <a:pt x="21594" y="11983"/>
                  </a:cubicBezTo>
                  <a:cubicBezTo>
                    <a:pt x="20654" y="15999"/>
                    <a:pt x="19899" y="7294"/>
                    <a:pt x="18294" y="11983"/>
                  </a:cubicBezTo>
                  <a:cubicBezTo>
                    <a:pt x="16689" y="16673"/>
                    <a:pt x="16894" y="5083"/>
                    <a:pt x="15641" y="11983"/>
                  </a:cubicBezTo>
                  <a:cubicBezTo>
                    <a:pt x="14387" y="18884"/>
                    <a:pt x="14083" y="6893"/>
                    <a:pt x="12988" y="11983"/>
                  </a:cubicBezTo>
                  <a:cubicBezTo>
                    <a:pt x="11893" y="17074"/>
                    <a:pt x="11103" y="12367"/>
                    <a:pt x="9687" y="11983"/>
                  </a:cubicBezTo>
                  <a:cubicBezTo>
                    <a:pt x="8270" y="11599"/>
                    <a:pt x="7927" y="13808"/>
                    <a:pt x="6170" y="11983"/>
                  </a:cubicBezTo>
                  <a:cubicBezTo>
                    <a:pt x="4413" y="10159"/>
                    <a:pt x="4450" y="11159"/>
                    <a:pt x="3733" y="11983"/>
                  </a:cubicBezTo>
                  <a:cubicBezTo>
                    <a:pt x="3016" y="12808"/>
                    <a:pt x="934" y="10888"/>
                    <a:pt x="0" y="11983"/>
                  </a:cubicBezTo>
                  <a:cubicBezTo>
                    <a:pt x="-1" y="10723"/>
                    <a:pt x="3" y="8118"/>
                    <a:pt x="0" y="6315"/>
                  </a:cubicBezTo>
                  <a:close/>
                </a:path>
              </a:pathLst>
            </a:custGeom>
            <a:noFill/>
            <a:ln w="44450" cap="rnd">
              <a:solidFill>
                <a:srgbClr val="FFFFFF">
                  <a:alpha val="75000"/>
                </a:srgbClr>
              </a:solidFill>
              <a:prstDash val="solid"/>
              <a:round/>
            </a:ln>
            <a:effectLst/>
          </p:spPr>
          <p:txBody>
            <a:bodyPr wrap="square" lIns="45719" tIns="45719" rIns="45719" bIns="45719" numCol="1" anchor="ctr">
              <a:noAutofit/>
            </a:bodyPr>
            <a:lstStyle/>
            <a:p>
              <a:pPr algn="ctr">
                <a:defRPr>
                  <a:solidFill>
                    <a:srgbClr val="FFFFFF"/>
                  </a:solidFill>
                </a:defRPr>
              </a:pPr>
              <a:endParaRPr/>
            </a:p>
          </p:txBody>
        </p:sp>
      </p:grpSp>
      <p:pic>
        <p:nvPicPr>
          <p:cNvPr id="101" name="logo syndicat-1 2.png" descr="logo syndicat-1 2.png"/>
          <p:cNvPicPr>
            <a:picLocks noChangeAspect="1"/>
          </p:cNvPicPr>
          <p:nvPr/>
        </p:nvPicPr>
        <p:blipFill>
          <a:blip r:embed="rId3"/>
          <a:stretch>
            <a:fillRect/>
          </a:stretch>
        </p:blipFill>
        <p:spPr>
          <a:xfrm>
            <a:off x="84873" y="144845"/>
            <a:ext cx="1439125" cy="1439125"/>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0" presetClass="entr" fill="hold" grpId="1" nodeType="afterEffect">
                                  <p:stCondLst>
                                    <p:cond delay="1000"/>
                                  </p:stCondLst>
                                  <p:iterate>
                                    <p:tmAbs val="0"/>
                                  </p:iterate>
                                  <p:childTnLst>
                                    <p:set>
                                      <p:cBhvr>
                                        <p:cTn id="6" fill="hold"/>
                                        <p:tgtEl>
                                          <p:spTgt spid="96"/>
                                        </p:tgtEl>
                                        <p:attrNameLst>
                                          <p:attrName>style.visibility</p:attrName>
                                        </p:attrNameLst>
                                      </p:cBhvr>
                                      <p:to>
                                        <p:strVal val="visible"/>
                                      </p:to>
                                    </p:set>
                                    <p:animEffect transition="in" filter="fade">
                                      <p:cBhvr>
                                        <p:cTn id="7" dur="4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1"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itre 1"/>
          <p:cNvSpPr txBox="1">
            <a:spLocks noGrp="1"/>
          </p:cNvSpPr>
          <p:nvPr>
            <p:ph type="title"/>
          </p:nvPr>
        </p:nvSpPr>
        <p:spPr>
          <a:prstGeom prst="rect">
            <a:avLst/>
          </a:prstGeom>
        </p:spPr>
        <p:txBody>
          <a:bodyPr>
            <a:normAutofit/>
          </a:bodyPr>
          <a:lstStyle/>
          <a:p>
            <a:r>
              <a:rPr lang="fr-FR" sz="2200" b="1" dirty="0"/>
              <a:t>Le prêt à usage fin</a:t>
            </a:r>
            <a:endParaRPr sz="2200" b="1" dirty="0"/>
          </a:p>
        </p:txBody>
      </p:sp>
      <p:sp>
        <p:nvSpPr>
          <p:cNvPr id="149" name="Espace réservé du contenu 2"/>
          <p:cNvSpPr txBox="1">
            <a:spLocks noGrp="1"/>
          </p:cNvSpPr>
          <p:nvPr>
            <p:ph type="body" idx="1"/>
          </p:nvPr>
        </p:nvSpPr>
        <p:spPr>
          <a:xfrm>
            <a:off x="838200" y="1573619"/>
            <a:ext cx="10515600" cy="4919256"/>
          </a:xfrm>
          <a:prstGeom prst="rect">
            <a:avLst/>
          </a:prstGeom>
        </p:spPr>
        <p:txBody>
          <a:bodyPr>
            <a:noAutofit/>
          </a:bodyPr>
          <a:lstStyle/>
          <a:p>
            <a:pPr>
              <a:lnSpc>
                <a:spcPct val="107000"/>
              </a:lnSpc>
              <a:defRPr sz="1800">
                <a:latin typeface="Aptos"/>
                <a:ea typeface="Aptos"/>
                <a:cs typeface="Aptos"/>
                <a:sym typeface="Aptos"/>
              </a:defRPr>
            </a:pPr>
            <a:r>
              <a:rPr lang="fr-FR" sz="2200" dirty="0"/>
              <a:t>Le plus souvent ce type de contrat se rencontre quand un propriétaire entend faire exploiter ses biens sans avoir besoin de contrepartie financière ou quand il souhaite rester relativement libre quant à la possibilité de reprendre ses biens. Pas d’engagement du propriétaire sur la durée.</a:t>
            </a:r>
          </a:p>
          <a:p>
            <a:pPr>
              <a:lnSpc>
                <a:spcPct val="107000"/>
              </a:lnSpc>
              <a:defRPr sz="1800">
                <a:latin typeface="Aptos"/>
                <a:ea typeface="Aptos"/>
                <a:cs typeface="Aptos"/>
                <a:sym typeface="Aptos"/>
              </a:defRPr>
            </a:pPr>
            <a:r>
              <a:rPr lang="fr-FR" sz="2200" dirty="0"/>
              <a:t>Le prêt à usage est un contrat utile pour un propriétaire qui entend donner une destination autre que rurale à ses biens dans un délai assez court. En cela, c'est un contrat qui peut fragiliser une exploitation. </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itre 1"/>
          <p:cNvSpPr txBox="1">
            <a:spLocks noGrp="1"/>
          </p:cNvSpPr>
          <p:nvPr>
            <p:ph type="title"/>
          </p:nvPr>
        </p:nvSpPr>
        <p:spPr>
          <a:xfrm>
            <a:off x="838200" y="365126"/>
            <a:ext cx="10515600" cy="1102168"/>
          </a:xfrm>
          <a:prstGeom prst="rect">
            <a:avLst/>
          </a:prstGeom>
        </p:spPr>
        <p:txBody>
          <a:bodyPr/>
          <a:lstStyle/>
          <a:p>
            <a:r>
              <a:rPr dirty="0"/>
              <a:t>Les baux de la </a:t>
            </a:r>
            <a:r>
              <a:rPr lang="fr-FR" dirty="0"/>
              <a:t>SAFER</a:t>
            </a:r>
            <a:endParaRPr dirty="0"/>
          </a:p>
        </p:txBody>
      </p:sp>
      <p:sp>
        <p:nvSpPr>
          <p:cNvPr id="152" name="Espace réservé du contenu 2"/>
          <p:cNvSpPr txBox="1">
            <a:spLocks noGrp="1"/>
          </p:cNvSpPr>
          <p:nvPr>
            <p:ph type="body" idx="1"/>
          </p:nvPr>
        </p:nvSpPr>
        <p:spPr>
          <a:xfrm>
            <a:off x="838200" y="1541721"/>
            <a:ext cx="10515600" cy="5220586"/>
          </a:xfrm>
          <a:prstGeom prst="rect">
            <a:avLst/>
          </a:prstGeom>
        </p:spPr>
        <p:txBody>
          <a:bodyPr>
            <a:noAutofit/>
          </a:bodyPr>
          <a:lstStyle/>
          <a:p>
            <a:pPr>
              <a:lnSpc>
                <a:spcPct val="96299"/>
              </a:lnSpc>
              <a:buFont typeface="Wingdings" panose="05000000000000000000" pitchFamily="2" charset="2"/>
              <a:buChar char="Ø"/>
              <a:defRPr sz="1800">
                <a:latin typeface="Aptos"/>
                <a:ea typeface="Aptos"/>
                <a:cs typeface="Aptos"/>
                <a:sym typeface="Aptos"/>
              </a:defRPr>
            </a:pPr>
            <a:r>
              <a:rPr lang="fr-FR" sz="2200" dirty="0"/>
              <a:t>La SAFER peut également participer à des opérations de location. Elle sera alors mandataire entre le propriétaire et le locataire exploitant. Dans cette relation tripartite, la SAFER conclue avec l'exploitant un contrat de sous-location qui échappe au statut du fermage. La SAFER peut mettre en location les biens en attente de rétrocession, ce contrat sera également hors statut du fermage. L'article L 142-6 du Code Rural prévoit que les propriétaires peuvent confier la gestion de leurs terres à la SAFER pour qu'elles soient louées et exploitées. On parle alors de convention de mise à disposition. Il faut que l'opération ait pour but l'une des missions attribuées à la SAFER : </a:t>
            </a:r>
          </a:p>
          <a:p>
            <a:pPr marL="0" indent="0">
              <a:lnSpc>
                <a:spcPct val="96299"/>
              </a:lnSpc>
              <a:buSzTx/>
              <a:buNone/>
              <a:defRPr sz="1800">
                <a:latin typeface="Aptos"/>
                <a:ea typeface="Aptos"/>
                <a:cs typeface="Aptos"/>
                <a:sym typeface="Aptos"/>
              </a:defRPr>
            </a:pPr>
            <a:r>
              <a:rPr lang="fr-FR" sz="2200" dirty="0"/>
              <a:t>   • la mise en valeur agricole de terres qui n'auraient pas cette utilisation, </a:t>
            </a:r>
          </a:p>
          <a:p>
            <a:pPr marL="0" indent="0">
              <a:lnSpc>
                <a:spcPct val="96299"/>
              </a:lnSpc>
              <a:buSzTx/>
              <a:buNone/>
              <a:defRPr sz="1800">
                <a:latin typeface="Aptos"/>
                <a:ea typeface="Aptos"/>
                <a:cs typeface="Aptos"/>
                <a:sym typeface="Aptos"/>
              </a:defRPr>
            </a:pPr>
            <a:r>
              <a:rPr lang="fr-FR" sz="2200" dirty="0"/>
              <a:t>   • l'installation, le maintien d'exploitants agricoles, </a:t>
            </a:r>
          </a:p>
          <a:p>
            <a:pPr marL="0" indent="0">
              <a:lnSpc>
                <a:spcPct val="96299"/>
              </a:lnSpc>
              <a:buSzTx/>
              <a:buNone/>
              <a:defRPr sz="1800">
                <a:latin typeface="Aptos"/>
                <a:ea typeface="Aptos"/>
                <a:cs typeface="Aptos"/>
                <a:sym typeface="Aptos"/>
              </a:defRPr>
            </a:pPr>
            <a:r>
              <a:rPr lang="fr-FR" sz="2200" dirty="0"/>
              <a:t>   • l'amélioration des structures parcellaires. La SAFER n'ayant pas vocation à mettre en valeur elle-même les biens mis à sa disposition, elle va avoir recours à une forme de sous location autorisée</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Titre 1"/>
          <p:cNvSpPr txBox="1">
            <a:spLocks noGrp="1"/>
          </p:cNvSpPr>
          <p:nvPr>
            <p:ph type="title"/>
          </p:nvPr>
        </p:nvSpPr>
        <p:spPr>
          <a:prstGeom prst="rect">
            <a:avLst/>
          </a:prstGeom>
        </p:spPr>
        <p:txBody>
          <a:bodyPr>
            <a:normAutofit/>
          </a:bodyPr>
          <a:lstStyle/>
          <a:p>
            <a:r>
              <a:rPr lang="fr-FR" sz="2200" b="1" dirty="0"/>
              <a:t>Les baux de la SAFER suite</a:t>
            </a:r>
            <a:endParaRPr sz="2200" b="1" dirty="0"/>
          </a:p>
        </p:txBody>
      </p:sp>
      <p:sp>
        <p:nvSpPr>
          <p:cNvPr id="155" name="Espace réservé du contenu 2"/>
          <p:cNvSpPr txBox="1">
            <a:spLocks noGrp="1"/>
          </p:cNvSpPr>
          <p:nvPr>
            <p:ph type="body" idx="1"/>
          </p:nvPr>
        </p:nvSpPr>
        <p:spPr>
          <a:prstGeom prst="rect">
            <a:avLst/>
          </a:prstGeom>
        </p:spPr>
        <p:txBody>
          <a:bodyPr>
            <a:noAutofit/>
          </a:bodyPr>
          <a:lstStyle/>
          <a:p>
            <a:pPr marL="0" indent="0">
              <a:lnSpc>
                <a:spcPct val="85600"/>
              </a:lnSpc>
              <a:buNone/>
              <a:defRPr sz="1600">
                <a:latin typeface="Aptos"/>
                <a:ea typeface="Aptos"/>
                <a:cs typeface="Aptos"/>
                <a:sym typeface="Aptos"/>
              </a:defRPr>
            </a:pPr>
            <a:r>
              <a:rPr lang="fr-FR" sz="2200" dirty="0"/>
              <a:t>La conclusion du contrat </a:t>
            </a:r>
          </a:p>
          <a:p>
            <a:pPr>
              <a:lnSpc>
                <a:spcPct val="85600"/>
              </a:lnSpc>
              <a:buFont typeface="Wingdings" panose="05000000000000000000" pitchFamily="2" charset="2"/>
              <a:buChar char="Ø"/>
              <a:defRPr sz="1600">
                <a:latin typeface="Aptos"/>
                <a:ea typeface="Aptos"/>
                <a:cs typeface="Aptos"/>
                <a:sym typeface="Aptos"/>
              </a:defRPr>
            </a:pPr>
            <a:r>
              <a:rPr lang="fr-FR" sz="2200" dirty="0"/>
              <a:t>La convention de mise à disposition est un contrat de location au profit de la SAFER. Y sont éligibles les immeubles ruraux libres de toute location au jour de la signature. La SAFER va louer les terres à un exploitant agricole. C'est une sous-location autorisée et précaire, l'exploitant est donc sous-locataire du bien. La SAFER dispose du libre choix de l'exploitant agricole. </a:t>
            </a:r>
          </a:p>
          <a:p>
            <a:pPr>
              <a:lnSpc>
                <a:spcPct val="85600"/>
              </a:lnSpc>
              <a:buFont typeface="Wingdings" panose="05000000000000000000" pitchFamily="2" charset="2"/>
              <a:buChar char="Ø"/>
              <a:defRPr sz="1600">
                <a:latin typeface="Aptos"/>
                <a:ea typeface="Aptos"/>
                <a:cs typeface="Aptos"/>
                <a:sym typeface="Aptos"/>
              </a:defRPr>
            </a:pPr>
            <a:r>
              <a:rPr lang="fr-FR" sz="2200" dirty="0"/>
              <a:t>La durée du contrat </a:t>
            </a:r>
          </a:p>
          <a:p>
            <a:pPr>
              <a:lnSpc>
                <a:spcPct val="85600"/>
              </a:lnSpc>
              <a:defRPr sz="1600">
                <a:latin typeface="Aptos"/>
                <a:ea typeface="Aptos"/>
                <a:cs typeface="Aptos"/>
                <a:sym typeface="Aptos"/>
              </a:defRPr>
            </a:pPr>
            <a:r>
              <a:rPr lang="fr-FR" sz="2200" dirty="0"/>
              <a:t>La durée de la mise à disposition est au maximum de 6 ans, renouvelable une fois. Ce contrat de location n'est pas soumis au statut du fermage. Le propriétaire, à la fin de la convention, retrouve son bien libre et peut soit l'exploiter personnellement, soit le vendre ou le louer selon les règles du statut du fermage. En contrepartie de la mise à disposition, la SAFER verse une redevance au propriétaire.</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itre 1"/>
          <p:cNvSpPr txBox="1">
            <a:spLocks noGrp="1"/>
          </p:cNvSpPr>
          <p:nvPr>
            <p:ph type="title"/>
          </p:nvPr>
        </p:nvSpPr>
        <p:spPr>
          <a:prstGeom prst="rect">
            <a:avLst/>
          </a:prstGeom>
        </p:spPr>
        <p:txBody>
          <a:bodyPr>
            <a:normAutofit/>
          </a:bodyPr>
          <a:lstStyle/>
          <a:p>
            <a:r>
              <a:rPr lang="fr-FR" sz="2200" b="1" dirty="0"/>
              <a:t>Les baux de la SAFER suite</a:t>
            </a:r>
            <a:endParaRPr sz="2200" b="1" dirty="0"/>
          </a:p>
        </p:txBody>
      </p:sp>
      <p:sp>
        <p:nvSpPr>
          <p:cNvPr id="158" name="Espace réservé du contenu 2"/>
          <p:cNvSpPr txBox="1">
            <a:spLocks noGrp="1"/>
          </p:cNvSpPr>
          <p:nvPr>
            <p:ph type="body" idx="1"/>
          </p:nvPr>
        </p:nvSpPr>
        <p:spPr>
          <a:prstGeom prst="rect">
            <a:avLst/>
          </a:prstGeom>
        </p:spPr>
        <p:txBody>
          <a:bodyPr>
            <a:noAutofit/>
          </a:bodyPr>
          <a:lstStyle/>
          <a:p>
            <a:pPr>
              <a:lnSpc>
                <a:spcPct val="85600"/>
              </a:lnSpc>
              <a:buFont typeface="Wingdings" panose="05000000000000000000" pitchFamily="2" charset="2"/>
              <a:buChar char="Ø"/>
              <a:defRPr sz="1300">
                <a:latin typeface="Aptos"/>
                <a:ea typeface="Aptos"/>
                <a:cs typeface="Aptos"/>
                <a:sym typeface="Aptos"/>
              </a:defRPr>
            </a:pPr>
            <a:r>
              <a:rPr lang="fr-FR" sz="2200" dirty="0"/>
              <a:t>Le renouvellement du contrat </a:t>
            </a:r>
          </a:p>
          <a:p>
            <a:pPr>
              <a:lnSpc>
                <a:spcPct val="85600"/>
              </a:lnSpc>
              <a:defRPr sz="1300">
                <a:latin typeface="Aptos"/>
                <a:ea typeface="Aptos"/>
                <a:cs typeface="Aptos"/>
                <a:sym typeface="Aptos"/>
              </a:defRPr>
            </a:pPr>
            <a:r>
              <a:rPr lang="fr-FR" sz="2200" dirty="0"/>
              <a:t>Le contrat de sous location par la SAFER n'est en aucun cas un bail rural. C'est un contrat dont la durée, déterminée dès le départ, est fixe : 6 ans maximum renouvelables une fois. </a:t>
            </a:r>
          </a:p>
          <a:p>
            <a:pPr>
              <a:lnSpc>
                <a:spcPct val="85600"/>
              </a:lnSpc>
              <a:defRPr sz="1300">
                <a:latin typeface="Aptos"/>
                <a:ea typeface="Aptos"/>
                <a:cs typeface="Aptos"/>
                <a:sym typeface="Aptos"/>
              </a:defRPr>
            </a:pPr>
            <a:r>
              <a:rPr lang="fr-FR" sz="2200" dirty="0"/>
              <a:t>L'exploitant bénéficiaire sait donc qu'au bout de 12 ans maximum, il devra restituer les terres. Il ne bénéficie pas d'une priorité en cas de vente des terres mais rien n'empêche le propriétaire de lui proposer la vente en priorité. </a:t>
            </a:r>
          </a:p>
          <a:p>
            <a:pPr>
              <a:lnSpc>
                <a:spcPct val="85600"/>
              </a:lnSpc>
              <a:defRPr sz="1300">
                <a:latin typeface="Aptos"/>
                <a:ea typeface="Aptos"/>
                <a:cs typeface="Aptos"/>
                <a:sym typeface="Aptos"/>
              </a:defRPr>
            </a:pPr>
            <a:r>
              <a:rPr lang="fr-FR" sz="2200" dirty="0"/>
              <a:t>En revanche, cet exploitant bénéficie d'une priorité en cas de mise en location des terres à la fin de la mise à disposition, dès lors que le contrat de sous location a eu une durée supérieure à 6 ans. </a:t>
            </a:r>
          </a:p>
          <a:p>
            <a:pPr>
              <a:lnSpc>
                <a:spcPct val="85600"/>
              </a:lnSpc>
              <a:defRPr sz="1300">
                <a:latin typeface="Aptos"/>
                <a:ea typeface="Aptos"/>
                <a:cs typeface="Aptos"/>
                <a:sym typeface="Aptos"/>
              </a:defRPr>
            </a:pPr>
            <a:r>
              <a:rPr lang="fr-FR" sz="2200" dirty="0"/>
              <a:t>Dans cette opération, la SAFER n'a pas un simple rôle d'intermédiaire, elle est partie aux différents contrats. L'exploitant n'a aucune relation avec le propriétaire foncier. </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D5630D-8AFE-D886-BEA2-A23A59777A8F}"/>
              </a:ext>
            </a:extLst>
          </p:cNvPr>
          <p:cNvSpPr>
            <a:spLocks noGrp="1"/>
          </p:cNvSpPr>
          <p:nvPr>
            <p:ph type="title"/>
          </p:nvPr>
        </p:nvSpPr>
        <p:spPr/>
        <p:txBody>
          <a:bodyPr>
            <a:normAutofit/>
          </a:bodyPr>
          <a:lstStyle/>
          <a:p>
            <a:r>
              <a:rPr lang="fr-FR" sz="2200" b="1" dirty="0"/>
              <a:t>Les baux de la SAFER fin</a:t>
            </a:r>
          </a:p>
        </p:txBody>
      </p:sp>
      <p:sp>
        <p:nvSpPr>
          <p:cNvPr id="3" name="Espace réservé du texte 2">
            <a:extLst>
              <a:ext uri="{FF2B5EF4-FFF2-40B4-BE49-F238E27FC236}">
                <a16:creationId xmlns:a16="http://schemas.microsoft.com/office/drawing/2014/main" id="{1C66BB35-3B10-4D9B-EEF7-409694FD92F2}"/>
              </a:ext>
            </a:extLst>
          </p:cNvPr>
          <p:cNvSpPr>
            <a:spLocks noGrp="1"/>
          </p:cNvSpPr>
          <p:nvPr>
            <p:ph type="body" idx="1"/>
          </p:nvPr>
        </p:nvSpPr>
        <p:spPr/>
        <p:txBody>
          <a:bodyPr>
            <a:normAutofit/>
          </a:bodyPr>
          <a:lstStyle/>
          <a:p>
            <a:pPr>
              <a:lnSpc>
                <a:spcPct val="85600"/>
              </a:lnSpc>
              <a:buFont typeface="Wingdings" panose="05000000000000000000" pitchFamily="2" charset="2"/>
              <a:buChar char="Ø"/>
              <a:defRPr sz="1300">
                <a:latin typeface="Aptos"/>
                <a:ea typeface="Aptos"/>
                <a:cs typeface="Aptos"/>
                <a:sym typeface="Aptos"/>
              </a:defRPr>
            </a:pPr>
            <a:r>
              <a:rPr lang="fr-FR" sz="2200" dirty="0"/>
              <a:t>La location des biens en attente de rétrocession </a:t>
            </a:r>
          </a:p>
          <a:p>
            <a:pPr>
              <a:lnSpc>
                <a:spcPct val="85600"/>
              </a:lnSpc>
              <a:defRPr sz="1300">
                <a:latin typeface="Aptos"/>
                <a:ea typeface="Aptos"/>
                <a:cs typeface="Aptos"/>
                <a:sym typeface="Aptos"/>
              </a:defRPr>
            </a:pPr>
            <a:r>
              <a:rPr lang="fr-FR" sz="2200" dirty="0"/>
              <a:t>Pendant la période de rétrocession d'un bien (au maximum 5 ans), l'article L. 142-4 du Code rural autorise la SAFER à prendre toutes mesures pour maintenir le bien en état d'utilisation et de production. La SAFER a en particulier la possibilité de conclure un bail sur le bien qui dérogera partiellement au statut du fermage : </a:t>
            </a:r>
          </a:p>
          <a:p>
            <a:pPr marL="0" indent="0">
              <a:lnSpc>
                <a:spcPct val="85600"/>
              </a:lnSpc>
              <a:buNone/>
              <a:defRPr sz="1300">
                <a:latin typeface="Aptos"/>
                <a:ea typeface="Aptos"/>
                <a:cs typeface="Aptos"/>
                <a:sym typeface="Aptos"/>
              </a:defRPr>
            </a:pPr>
            <a:r>
              <a:rPr lang="fr-FR" sz="2200" dirty="0"/>
              <a:t>• la durée du bail se calque sur la durée de la rétrocession mais ne peut, dans tous les cas, excéder 5 ans, </a:t>
            </a:r>
          </a:p>
          <a:p>
            <a:pPr marL="0" indent="0">
              <a:lnSpc>
                <a:spcPct val="85600"/>
              </a:lnSpc>
              <a:buNone/>
              <a:defRPr sz="1300">
                <a:latin typeface="Aptos"/>
                <a:ea typeface="Aptos"/>
                <a:cs typeface="Aptos"/>
                <a:sym typeface="Aptos"/>
              </a:defRPr>
            </a:pPr>
            <a:r>
              <a:rPr lang="fr-FR" sz="2200" dirty="0"/>
              <a:t>• ce bail n'est pas renouvelable, </a:t>
            </a:r>
          </a:p>
          <a:p>
            <a:pPr marL="0" indent="0">
              <a:lnSpc>
                <a:spcPct val="85600"/>
              </a:lnSpc>
              <a:buNone/>
              <a:defRPr sz="1300">
                <a:latin typeface="Aptos"/>
                <a:ea typeface="Aptos"/>
                <a:cs typeface="Aptos"/>
                <a:sym typeface="Aptos"/>
              </a:defRPr>
            </a:pPr>
            <a:r>
              <a:rPr lang="fr-FR" sz="2200" dirty="0"/>
              <a:t>• le droit de préemption du locataire n'existe pas.</a:t>
            </a:r>
          </a:p>
          <a:p>
            <a:endParaRPr lang="fr-FR" sz="2200" dirty="0"/>
          </a:p>
        </p:txBody>
      </p:sp>
    </p:spTree>
    <p:extLst>
      <p:ext uri="{BB962C8B-B14F-4D97-AF65-F5344CB8AC3E}">
        <p14:creationId xmlns:p14="http://schemas.microsoft.com/office/powerpoint/2010/main" val="119085310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7073B5-8F86-4B99-5617-1D90EB25F003}"/>
              </a:ext>
            </a:extLst>
          </p:cNvPr>
          <p:cNvSpPr>
            <a:spLocks noGrp="1"/>
          </p:cNvSpPr>
          <p:nvPr>
            <p:ph type="title"/>
          </p:nvPr>
        </p:nvSpPr>
        <p:spPr/>
        <p:txBody>
          <a:bodyPr/>
          <a:lstStyle/>
          <a:p>
            <a:r>
              <a:rPr lang="fr-FR" dirty="0"/>
              <a:t>LA CONVENTION PLURIANNUELLE DE PATURAGE</a:t>
            </a:r>
          </a:p>
        </p:txBody>
      </p:sp>
      <p:sp>
        <p:nvSpPr>
          <p:cNvPr id="3" name="Espace réservé du texte 2">
            <a:extLst>
              <a:ext uri="{FF2B5EF4-FFF2-40B4-BE49-F238E27FC236}">
                <a16:creationId xmlns:a16="http://schemas.microsoft.com/office/drawing/2014/main" id="{07337871-5061-213B-A5EA-B51701B25A76}"/>
              </a:ext>
            </a:extLst>
          </p:cNvPr>
          <p:cNvSpPr>
            <a:spLocks noGrp="1"/>
          </p:cNvSpPr>
          <p:nvPr>
            <p:ph type="body" idx="1"/>
          </p:nvPr>
        </p:nvSpPr>
        <p:spPr/>
        <p:txBody>
          <a:bodyPr>
            <a:normAutofit lnSpcReduction="10000"/>
          </a:bodyPr>
          <a:lstStyle/>
          <a:p>
            <a:r>
              <a:rPr lang="fr-FR" dirty="0"/>
              <a:t>L 481-1 CRPM : </a:t>
            </a:r>
          </a:p>
          <a:p>
            <a:r>
              <a:rPr lang="fr-FR" dirty="0"/>
              <a:t>Contrat de location dont l’application ne confère pas au preneur une jouissance continue ou exclusive.</a:t>
            </a:r>
          </a:p>
          <a:p>
            <a:r>
              <a:rPr lang="fr-FR" dirty="0"/>
              <a:t>Le propriétaire conserve la liberté d’utiliser les terres à d’autres fins pendant les autres périodes de l’année. On est dans une logique d’usage alterné, du terrain dans une même année (usage touristique par ex.)</a:t>
            </a:r>
          </a:p>
          <a:p>
            <a:r>
              <a:rPr lang="fr-FR" b="1" dirty="0"/>
              <a:t>Contrairement au contrat de vente d’herbe </a:t>
            </a:r>
            <a:r>
              <a:rPr lang="fr-FR" dirty="0"/>
              <a:t>(</a:t>
            </a:r>
            <a:r>
              <a:rPr lang="fr-FR" dirty="0" err="1"/>
              <a:t>cf</a:t>
            </a:r>
            <a:r>
              <a:rPr lang="fr-FR" dirty="0"/>
              <a:t> p16), il est possible de prévoir la réalisation de travaux d’aménagement, d’équipement ou d’entretien des parcelles louées : clôtures, points d'eau, chicanes, passage canadien....</a:t>
            </a:r>
          </a:p>
        </p:txBody>
      </p:sp>
    </p:spTree>
    <p:extLst>
      <p:ext uri="{BB962C8B-B14F-4D97-AF65-F5344CB8AC3E}">
        <p14:creationId xmlns:p14="http://schemas.microsoft.com/office/powerpoint/2010/main" val="152966788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9C929C-DF4B-C608-1C8B-E018E28D76E7}"/>
              </a:ext>
            </a:extLst>
          </p:cNvPr>
          <p:cNvSpPr>
            <a:spLocks noGrp="1"/>
          </p:cNvSpPr>
          <p:nvPr>
            <p:ph type="title"/>
          </p:nvPr>
        </p:nvSpPr>
        <p:spPr/>
        <p:txBody>
          <a:bodyPr>
            <a:normAutofit/>
          </a:bodyPr>
          <a:lstStyle/>
          <a:p>
            <a:r>
              <a:rPr lang="fr-FR" sz="2200" dirty="0"/>
              <a:t>Convention pluriannuelle de pâturage</a:t>
            </a:r>
          </a:p>
        </p:txBody>
      </p:sp>
      <p:sp>
        <p:nvSpPr>
          <p:cNvPr id="3" name="Espace réservé du texte 2">
            <a:extLst>
              <a:ext uri="{FF2B5EF4-FFF2-40B4-BE49-F238E27FC236}">
                <a16:creationId xmlns:a16="http://schemas.microsoft.com/office/drawing/2014/main" id="{539FD774-C455-70F1-FBF7-2F7A5B952A01}"/>
              </a:ext>
            </a:extLst>
          </p:cNvPr>
          <p:cNvSpPr>
            <a:spLocks noGrp="1"/>
          </p:cNvSpPr>
          <p:nvPr>
            <p:ph type="body" idx="1"/>
          </p:nvPr>
        </p:nvSpPr>
        <p:spPr/>
        <p:txBody>
          <a:bodyPr/>
          <a:lstStyle/>
          <a:p>
            <a:r>
              <a:rPr lang="fr-FR" dirty="0"/>
              <a:t>La CPP est signée pour 6 ans avec tacite reconduction par période de 3 ans. </a:t>
            </a:r>
          </a:p>
          <a:p>
            <a:r>
              <a:rPr lang="fr-FR" dirty="0"/>
              <a:t>Le loyer de ces conventions est déterminé en fonction de la nature des parcelles louées et des montants fixés par arrêté préfectoral. Un état des lieux est recommandé à la signature du contrat.</a:t>
            </a:r>
          </a:p>
          <a:p>
            <a:r>
              <a:rPr lang="fr-FR" dirty="0"/>
              <a:t>Résiliation en cours de contrat possible par les deux parties pour non-respect des dispositions prises dans la convention par </a:t>
            </a:r>
            <a:r>
              <a:rPr lang="fr-FR" dirty="0" err="1"/>
              <a:t>lrar</a:t>
            </a:r>
            <a:r>
              <a:rPr lang="fr-FR" dirty="0"/>
              <a:t>. La résiliation prendra effet un an après la notification. </a:t>
            </a:r>
            <a:r>
              <a:rPr lang="fr-FR"/>
              <a:t>Contentieux au TPBR.</a:t>
            </a:r>
            <a:endParaRPr lang="fr-FR" dirty="0"/>
          </a:p>
        </p:txBody>
      </p:sp>
    </p:spTree>
    <p:extLst>
      <p:ext uri="{BB962C8B-B14F-4D97-AF65-F5344CB8AC3E}">
        <p14:creationId xmlns:p14="http://schemas.microsoft.com/office/powerpoint/2010/main" val="8872260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itre 1"/>
          <p:cNvSpPr txBox="1">
            <a:spLocks noGrp="1"/>
          </p:cNvSpPr>
          <p:nvPr>
            <p:ph type="title"/>
          </p:nvPr>
        </p:nvSpPr>
        <p:spPr>
          <a:prstGeom prst="rect">
            <a:avLst/>
          </a:prstGeom>
        </p:spPr>
        <p:txBody>
          <a:bodyPr/>
          <a:lstStyle/>
          <a:p>
            <a:r>
              <a:rPr dirty="0"/>
              <a:t>Introduction</a:t>
            </a:r>
          </a:p>
        </p:txBody>
      </p:sp>
      <p:sp>
        <p:nvSpPr>
          <p:cNvPr id="104" name="Espace réservé du contenu 2"/>
          <p:cNvSpPr txBox="1">
            <a:spLocks noGrp="1"/>
          </p:cNvSpPr>
          <p:nvPr>
            <p:ph type="body" idx="1"/>
          </p:nvPr>
        </p:nvSpPr>
        <p:spPr>
          <a:prstGeom prst="rect">
            <a:avLst/>
          </a:prstGeom>
        </p:spPr>
        <p:txBody>
          <a:bodyPr/>
          <a:lstStyle/>
          <a:p>
            <a:pPr algn="just">
              <a:lnSpc>
                <a:spcPct val="81000"/>
              </a:lnSpc>
            </a:pPr>
            <a:r>
              <a:rPr lang="fr-FR" dirty="0"/>
              <a:t>Le faire-valoir direct/indirect : Faire valoir direct par le propriétaire. 75% de la SAU en France sont exploités en faire valoir indirect. </a:t>
            </a:r>
          </a:p>
          <a:p>
            <a:pPr algn="just">
              <a:lnSpc>
                <a:spcPct val="81000"/>
              </a:lnSpc>
            </a:pPr>
            <a:r>
              <a:rPr lang="fr-FR" dirty="0"/>
              <a:t>Différents baux existent en matière agricole, mais tous comportent l'obligation pour le locataire d'exploiter/d'entretenir les terres et de payer un loyer. </a:t>
            </a:r>
          </a:p>
          <a:p>
            <a:pPr algn="just">
              <a:lnSpc>
                <a:spcPct val="81000"/>
              </a:lnSpc>
            </a:pPr>
            <a:r>
              <a:rPr lang="fr-FR" dirty="0"/>
              <a:t>En contrepartie, le propriétaire laisse le locataire utiliser les terres et ne peut les reprendre que sous certaines conditions.</a:t>
            </a:r>
          </a:p>
          <a:p>
            <a:pPr algn="just">
              <a:lnSpc>
                <a:spcPct val="81000"/>
              </a:lnSpc>
            </a:pPr>
            <a:r>
              <a:rPr lang="fr-FR" dirty="0"/>
              <a:t>Il existe des baux pouvant être faits sans le recours à un notaire et d’autres qui vont le nécessiter.</a:t>
            </a:r>
          </a:p>
          <a:p>
            <a:pPr algn="just">
              <a:lnSpc>
                <a:spcPct val="81000"/>
              </a:lnSpc>
            </a:pPr>
            <a:r>
              <a:rPr lang="fr-FR" dirty="0"/>
              <a:t>Il existe aussi des contrats hors statut du fermage.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itre 1"/>
          <p:cNvSpPr txBox="1">
            <a:spLocks noGrp="1"/>
          </p:cNvSpPr>
          <p:nvPr>
            <p:ph type="title"/>
          </p:nvPr>
        </p:nvSpPr>
        <p:spPr>
          <a:xfrm>
            <a:off x="838200" y="365125"/>
            <a:ext cx="10515600" cy="941160"/>
          </a:xfrm>
          <a:prstGeom prst="rect">
            <a:avLst/>
          </a:prstGeom>
        </p:spPr>
        <p:txBody>
          <a:bodyPr/>
          <a:lstStyle/>
          <a:p>
            <a:r>
              <a:t>Les baux sans recours à un notaire</a:t>
            </a:r>
          </a:p>
        </p:txBody>
      </p:sp>
      <p:sp>
        <p:nvSpPr>
          <p:cNvPr id="107" name="Espace réservé du contenu 2"/>
          <p:cNvSpPr txBox="1">
            <a:spLocks noGrp="1"/>
          </p:cNvSpPr>
          <p:nvPr>
            <p:ph type="body" idx="1"/>
          </p:nvPr>
        </p:nvSpPr>
        <p:spPr>
          <a:xfrm>
            <a:off x="838200" y="1180215"/>
            <a:ext cx="10515600" cy="5603358"/>
          </a:xfrm>
          <a:prstGeom prst="rect">
            <a:avLst/>
          </a:prstGeom>
        </p:spPr>
        <p:txBody>
          <a:bodyPr>
            <a:noAutofit/>
          </a:bodyPr>
          <a:lstStyle/>
          <a:p>
            <a:pPr algn="just">
              <a:buFontTx/>
              <a:buChar char="➢"/>
              <a:defRPr sz="2000" b="1">
                <a:solidFill>
                  <a:srgbClr val="202124"/>
                </a:solidFill>
              </a:defRPr>
            </a:pPr>
            <a:r>
              <a:rPr lang="fr-FR" sz="2200" dirty="0"/>
              <a:t>Le bail rural classique de 9 ans. </a:t>
            </a:r>
          </a:p>
          <a:p>
            <a:pPr algn="just">
              <a:defRPr sz="2000">
                <a:solidFill>
                  <a:srgbClr val="202124"/>
                </a:solidFill>
              </a:defRPr>
            </a:pPr>
            <a:r>
              <a:rPr lang="fr-FR" sz="2200" dirty="0"/>
              <a:t>Le statut du fermage est essentiel car il existe une présomption de bail à ferme. Par principe et dans le silence des parties on considère que le bail ressort du statut du fermage.</a:t>
            </a:r>
          </a:p>
          <a:p>
            <a:pPr>
              <a:lnSpc>
                <a:spcPct val="107000"/>
              </a:lnSpc>
              <a:buFontTx/>
              <a:buChar char="➢"/>
              <a:defRPr sz="2000" b="1">
                <a:solidFill>
                  <a:srgbClr val="202124"/>
                </a:solidFill>
              </a:defRPr>
            </a:pPr>
            <a:r>
              <a:rPr lang="fr-FR" sz="2200" dirty="0"/>
              <a:t>Le bail de petites parcelles</a:t>
            </a:r>
            <a:r>
              <a:rPr lang="fr-FR" sz="2200" b="0" dirty="0"/>
              <a:t> </a:t>
            </a:r>
            <a:r>
              <a:rPr lang="fr-FR" sz="2200" dirty="0">
                <a:solidFill>
                  <a:srgbClr val="000000"/>
                </a:solidFill>
              </a:rPr>
              <a:t>L411-3 Code rural et de la pêche maritime (CRPM)</a:t>
            </a:r>
            <a:r>
              <a:rPr lang="fr-FR" sz="2200" b="0" dirty="0">
                <a:solidFill>
                  <a:srgbClr val="000000"/>
                </a:solidFill>
              </a:rPr>
              <a:t> </a:t>
            </a:r>
          </a:p>
          <a:p>
            <a:pPr>
              <a:lnSpc>
                <a:spcPct val="107000"/>
              </a:lnSpc>
              <a:defRPr sz="2000"/>
            </a:pPr>
            <a:r>
              <a:rPr lang="fr-FR" sz="2200" dirty="0"/>
              <a:t>Déroge au statut du fermage concernant le caractère écrit du bail, l'exigence d'un état des lieux, le loyer du fermage, sa durée, le droit au renouvellement, la reprise et l'exercice du droit de préemption. Les autres dispositions s'appliquent. Les conditions pour appliquer le régime dit des petites parcelles : </a:t>
            </a:r>
          </a:p>
          <a:p>
            <a:pPr>
              <a:lnSpc>
                <a:spcPct val="107000"/>
              </a:lnSpc>
              <a:defRPr sz="2000"/>
            </a:pPr>
            <a:r>
              <a:rPr lang="fr-FR" sz="2200" dirty="0"/>
              <a:t>La superficie de la parcelle ne doit pas dépasser un seuil prescrit par arrêté préfectoral départemental. En Haute-Loire 0.5 ha.</a:t>
            </a:r>
          </a:p>
          <a:p>
            <a:pPr>
              <a:lnSpc>
                <a:spcPct val="107000"/>
              </a:lnSpc>
              <a:defRPr sz="2000"/>
            </a:pPr>
            <a:r>
              <a:rPr lang="fr-FR" sz="2200" dirty="0"/>
              <a:t>La parcelle ne constitue pas un corps de ferme ou une partie essentielle d'une exploitation agricole. </a:t>
            </a:r>
          </a:p>
          <a:p>
            <a:pPr>
              <a:lnSpc>
                <a:spcPct val="107000"/>
              </a:lnSpc>
              <a:defRPr sz="2000"/>
            </a:pPr>
            <a:r>
              <a:rPr lang="fr-FR" sz="2200" dirty="0"/>
              <a:t>La parcelle n'a pas fait l'objet d'une division depuis moins de 9 ans.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itre 1"/>
          <p:cNvSpPr txBox="1">
            <a:spLocks noGrp="1"/>
          </p:cNvSpPr>
          <p:nvPr>
            <p:ph type="title"/>
          </p:nvPr>
        </p:nvSpPr>
        <p:spPr>
          <a:xfrm>
            <a:off x="838200" y="365125"/>
            <a:ext cx="45719" cy="45719"/>
          </a:xfrm>
          <a:prstGeom prst="rect">
            <a:avLst/>
          </a:prstGeom>
        </p:spPr>
        <p:txBody>
          <a:bodyPr>
            <a:normAutofit fontScale="90000"/>
          </a:bodyPr>
          <a:lstStyle>
            <a:lvl1pPr defTabSz="365760">
              <a:defRPr sz="1560" b="1">
                <a:solidFill>
                  <a:srgbClr val="202124"/>
                </a:solidFill>
                <a:latin typeface="Google Sans"/>
                <a:ea typeface="Google Sans"/>
                <a:cs typeface="Google Sans"/>
                <a:sym typeface="Google Sans"/>
              </a:defRPr>
            </a:lvl1pPr>
          </a:lstStyle>
          <a:p>
            <a:br>
              <a:rPr dirty="0"/>
            </a:br>
            <a:endParaRPr dirty="0"/>
          </a:p>
        </p:txBody>
      </p:sp>
      <p:sp>
        <p:nvSpPr>
          <p:cNvPr id="110" name="Espace réservé du contenu 2"/>
          <p:cNvSpPr txBox="1">
            <a:spLocks noGrp="1"/>
          </p:cNvSpPr>
          <p:nvPr>
            <p:ph type="body" idx="1"/>
          </p:nvPr>
        </p:nvSpPr>
        <p:spPr>
          <a:xfrm>
            <a:off x="838200" y="769619"/>
            <a:ext cx="10515600" cy="5407344"/>
          </a:xfrm>
          <a:prstGeom prst="rect">
            <a:avLst/>
          </a:prstGeom>
        </p:spPr>
        <p:txBody>
          <a:bodyPr/>
          <a:lstStyle/>
          <a:p>
            <a:pPr marL="0" indent="0">
              <a:lnSpc>
                <a:spcPct val="96299"/>
              </a:lnSpc>
              <a:buSzTx/>
              <a:buNone/>
              <a:defRPr sz="2000" b="1">
                <a:latin typeface="Aptos"/>
                <a:ea typeface="Aptos"/>
                <a:cs typeface="Aptos"/>
                <a:sym typeface="Aptos"/>
              </a:defRPr>
            </a:pPr>
            <a:r>
              <a:rPr lang="fr-FR" dirty="0"/>
              <a:t>Bail de petites parcelles</a:t>
            </a:r>
            <a:endParaRPr lang="fr-FR" sz="2500" dirty="0"/>
          </a:p>
          <a:p>
            <a:pPr>
              <a:lnSpc>
                <a:spcPct val="96299"/>
              </a:lnSpc>
              <a:buFontTx/>
              <a:buChar char="➢"/>
              <a:defRPr sz="2000">
                <a:latin typeface="Aptos"/>
                <a:ea typeface="Aptos"/>
                <a:cs typeface="Aptos"/>
                <a:sym typeface="Aptos"/>
              </a:defRPr>
            </a:pPr>
            <a:r>
              <a:rPr lang="fr-FR" dirty="0"/>
              <a:t>La formation du contrat : réalisation d'un écrit et d'un état des lieux pas obligatoire mais recommandée. </a:t>
            </a:r>
            <a:endParaRPr lang="fr-FR" sz="2500" dirty="0"/>
          </a:p>
          <a:p>
            <a:pPr>
              <a:lnSpc>
                <a:spcPct val="96299"/>
              </a:lnSpc>
              <a:buFontTx/>
              <a:buChar char="➢"/>
              <a:defRPr sz="2000">
                <a:latin typeface="Aptos"/>
                <a:ea typeface="Aptos"/>
                <a:cs typeface="Aptos"/>
                <a:sym typeface="Aptos"/>
              </a:defRPr>
            </a:pPr>
            <a:r>
              <a:rPr lang="fr-FR" dirty="0"/>
              <a:t>Le loyer du bail : fixation du loyer échappe aux règles fixées par le CRPM mais cette règle n'est pas d'ordre public. Les parties peuvent donc, soit convenir librement du prix et des modalités de paiement du loyer, soit appliquer les barèmes préfectoraux. </a:t>
            </a:r>
            <a:endParaRPr lang="fr-FR" sz="2500" dirty="0"/>
          </a:p>
          <a:p>
            <a:pPr>
              <a:lnSpc>
                <a:spcPct val="96299"/>
              </a:lnSpc>
              <a:buFontTx/>
              <a:buChar char="➢"/>
              <a:defRPr sz="2000">
                <a:latin typeface="Aptos"/>
                <a:ea typeface="Aptos"/>
                <a:cs typeface="Aptos"/>
                <a:sym typeface="Aptos"/>
              </a:defRPr>
            </a:pPr>
            <a:r>
              <a:rPr lang="fr-FR" dirty="0"/>
              <a:t>La durée du bail : pas de durée minimale de 9 ans ici. Fixée selon la volonté des parties. Au terme de la durée convenue, le bail s'arrête de plein droit : si les parties souhaitent poursuivre la </a:t>
            </a:r>
            <a:r>
              <a:rPr lang="fr-FR" dirty="0">
                <a:latin typeface="+mn-lt"/>
                <a:ea typeface="+mn-ea"/>
                <a:cs typeface="+mn-cs"/>
                <a:sym typeface="Calibri"/>
              </a:rPr>
              <a:t>location</a:t>
            </a:r>
            <a:r>
              <a:rPr lang="fr-FR" dirty="0"/>
              <a:t>, il faut un nouveau bail. Il est possible de déroger aux règles concernant la forme et les délais de reprise du bien par le bailleur. Les règles concernant le droit de résiliation s'appliquent, de même que celles relatives à l'indemnisation du preneur en sortie de bail. </a:t>
            </a:r>
            <a:endParaRPr lang="fr-FR" sz="2500" dirty="0"/>
          </a:p>
          <a:p>
            <a:pPr>
              <a:lnSpc>
                <a:spcPct val="96299"/>
              </a:lnSpc>
              <a:buFontTx/>
              <a:buChar char="➢"/>
              <a:defRPr sz="2000">
                <a:latin typeface="Aptos"/>
                <a:ea typeface="Aptos"/>
                <a:cs typeface="Aptos"/>
                <a:sym typeface="Aptos"/>
              </a:defRPr>
            </a:pPr>
            <a:r>
              <a:rPr lang="fr-FR" dirty="0"/>
              <a:t>Les droits de préemption : pas de droit de préemption pour ces parcelles ( ni preneur en place ni SAFER). L’information de la SAFER reste indispensable en cas de vente.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re 1"/>
          <p:cNvSpPr txBox="1">
            <a:spLocks noGrp="1"/>
          </p:cNvSpPr>
          <p:nvPr>
            <p:ph type="title"/>
          </p:nvPr>
        </p:nvSpPr>
        <p:spPr>
          <a:prstGeom prst="rect">
            <a:avLst/>
          </a:prstGeom>
        </p:spPr>
        <p:txBody>
          <a:bodyPr/>
          <a:lstStyle/>
          <a:p>
            <a:r>
              <a:t>Les baux nécessitant le concours d’un notaire</a:t>
            </a:r>
          </a:p>
        </p:txBody>
      </p:sp>
      <p:sp>
        <p:nvSpPr>
          <p:cNvPr id="113" name="Espace réservé du contenu 2"/>
          <p:cNvSpPr txBox="1">
            <a:spLocks noGrp="1"/>
          </p:cNvSpPr>
          <p:nvPr>
            <p:ph type="body" idx="1"/>
          </p:nvPr>
        </p:nvSpPr>
        <p:spPr>
          <a:xfrm>
            <a:off x="838200" y="1912776"/>
            <a:ext cx="10515600" cy="4580100"/>
          </a:xfrm>
          <a:prstGeom prst="rect">
            <a:avLst/>
          </a:prstGeom>
        </p:spPr>
        <p:txBody>
          <a:bodyPr/>
          <a:lstStyle/>
          <a:p>
            <a:pPr marL="0" indent="0">
              <a:buSzTx/>
              <a:buNone/>
            </a:pPr>
            <a:endParaRPr dirty="0"/>
          </a:p>
          <a:p>
            <a:pPr>
              <a:defRPr sz="2200"/>
            </a:pPr>
            <a:r>
              <a:rPr lang="fr-FR" dirty="0"/>
              <a:t>Afin de favoriser les investissements sur les biens pris à bail, il est apparu nécessaire au législateur de mieux assurer la stabilité des locataires sur le bien loué en leur accordant des baux d'une durée supérieure à 9 ans. </a:t>
            </a:r>
          </a:p>
          <a:p>
            <a:pPr>
              <a:defRPr sz="2200"/>
            </a:pPr>
            <a:r>
              <a:rPr lang="fr-FR" dirty="0"/>
              <a:t>Il est ainsi intervenu pour créer les baux ruraux à long terme (BLT), c'est-à-dire, selon l'article L. 416-1 CRPM, d'une durée d'au moins 18 ans. </a:t>
            </a:r>
          </a:p>
          <a:p>
            <a:pPr>
              <a:defRPr sz="2200">
                <a:solidFill>
                  <a:srgbClr val="282523"/>
                </a:solidFill>
              </a:defRPr>
            </a:pPr>
            <a:r>
              <a:rPr lang="fr-FR" dirty="0"/>
              <a:t>Les baux de long terme, ou baux ruraux de long terme, ont été introduits en France par la loi du </a:t>
            </a:r>
            <a:r>
              <a:rPr lang="fr-FR" b="1" dirty="0"/>
              <a:t>13 juillet 2006</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re 1"/>
          <p:cNvSpPr txBox="1">
            <a:spLocks noGrp="1"/>
          </p:cNvSpPr>
          <p:nvPr>
            <p:ph type="title"/>
          </p:nvPr>
        </p:nvSpPr>
        <p:spPr>
          <a:xfrm>
            <a:off x="838200" y="365125"/>
            <a:ext cx="45719" cy="45719"/>
          </a:xfrm>
          <a:prstGeom prst="rect">
            <a:avLst/>
          </a:prstGeom>
        </p:spPr>
        <p:txBody>
          <a:bodyPr>
            <a:normAutofit fontScale="90000"/>
          </a:bodyPr>
          <a:lstStyle>
            <a:lvl1pPr defTabSz="365760">
              <a:defRPr sz="1560"/>
            </a:lvl1pPr>
          </a:lstStyle>
          <a:p>
            <a:br>
              <a:rPr dirty="0"/>
            </a:br>
            <a:endParaRPr dirty="0"/>
          </a:p>
        </p:txBody>
      </p:sp>
      <p:sp>
        <p:nvSpPr>
          <p:cNvPr id="116" name="Espace réservé du contenu 2"/>
          <p:cNvSpPr txBox="1">
            <a:spLocks noGrp="1"/>
          </p:cNvSpPr>
          <p:nvPr>
            <p:ph type="body" idx="1"/>
          </p:nvPr>
        </p:nvSpPr>
        <p:spPr>
          <a:xfrm>
            <a:off x="838200" y="839756"/>
            <a:ext cx="10515600" cy="5728997"/>
          </a:xfrm>
          <a:prstGeom prst="rect">
            <a:avLst/>
          </a:prstGeom>
        </p:spPr>
        <p:txBody>
          <a:bodyPr/>
          <a:lstStyle/>
          <a:p>
            <a:pPr>
              <a:buSzTx/>
              <a:buFont typeface="Wingdings" panose="05000000000000000000" pitchFamily="2" charset="2"/>
              <a:buChar char="Ø"/>
              <a:defRPr sz="2200" b="1"/>
            </a:pPr>
            <a:r>
              <a:rPr dirty="0"/>
              <a:t>La durée du bail</a:t>
            </a:r>
          </a:p>
          <a:p>
            <a:pPr marL="0" indent="0">
              <a:buSzTx/>
              <a:buNone/>
              <a:defRPr sz="2200"/>
            </a:pPr>
            <a:r>
              <a:rPr dirty="0"/>
              <a:t>La catégorie des BLT regroupe tous les baux d’une durée d’au moins 18 ans .</a:t>
            </a:r>
          </a:p>
          <a:p>
            <a:pPr marL="0" indent="0">
              <a:buSzTx/>
              <a:buNone/>
              <a:defRPr sz="2200"/>
            </a:pPr>
            <a:r>
              <a:rPr dirty="0"/>
              <a:t>On trouve ainsi : </a:t>
            </a:r>
          </a:p>
          <a:p>
            <a:pPr>
              <a:defRPr sz="2200" b="1"/>
            </a:pPr>
            <a:r>
              <a:rPr dirty="0"/>
              <a:t>le bail de 18 ans</a:t>
            </a:r>
            <a:r>
              <a:rPr b="0" dirty="0"/>
              <a:t>, </a:t>
            </a:r>
          </a:p>
          <a:p>
            <a:pPr>
              <a:lnSpc>
                <a:spcPct val="107000"/>
              </a:lnSpc>
              <a:defRPr sz="2200" b="1"/>
            </a:pPr>
            <a:r>
              <a:rPr dirty="0"/>
              <a:t>le bail de 25 ans, </a:t>
            </a:r>
          </a:p>
          <a:p>
            <a:pPr>
              <a:lnSpc>
                <a:spcPct val="107000"/>
              </a:lnSpc>
              <a:defRPr sz="2200" b="1"/>
            </a:pPr>
            <a:r>
              <a:rPr dirty="0"/>
              <a:t>le bail de carrière </a:t>
            </a:r>
            <a:r>
              <a:rPr b="0" dirty="0"/>
              <a:t>: il doit porter sur une exploitation agricole constituant une unité économique ou un lot de terres d'une superficie supérieure au seuil fixé par le préfet (seuil fixé par le SDREA 5</a:t>
            </a:r>
            <a:r>
              <a:rPr lang="fr-FR" b="0" dirty="0"/>
              <a:t>9</a:t>
            </a:r>
            <a:r>
              <a:rPr b="0" dirty="0"/>
              <a:t>ha ?). Le bail est d'au moins 25 ans et s'arrête à la fin de l'année culturale pendant laquelle le locataire a atteint l'âge de la retraite. </a:t>
            </a:r>
          </a:p>
          <a:p>
            <a:pPr marL="0" indent="0">
              <a:buSzTx/>
              <a:buNone/>
              <a:defRPr sz="2200"/>
            </a:pPr>
            <a:r>
              <a:rPr dirty="0"/>
              <a:t>Ces baux doivent obligatoirement être conclus par écrit et devant un notaire. </a:t>
            </a:r>
          </a:p>
          <a:p>
            <a:pPr marL="0" indent="0">
              <a:buSzTx/>
              <a:buNone/>
              <a:defRPr sz="2200"/>
            </a:pPr>
            <a:r>
              <a:rPr dirty="0"/>
              <a:t>NB Le bail rural « classique » peut, à tout moment, être converti par accord des parties en bail à long terme, soit par transformation du bail initial, soit par conclusion d'un nouveau bail.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Espace réservé du contenu 2"/>
          <p:cNvSpPr txBox="1">
            <a:spLocks noGrp="1"/>
          </p:cNvSpPr>
          <p:nvPr>
            <p:ph type="body" idx="1"/>
          </p:nvPr>
        </p:nvSpPr>
        <p:spPr>
          <a:xfrm>
            <a:off x="838200" y="723900"/>
            <a:ext cx="10515600" cy="5829300"/>
          </a:xfrm>
          <a:prstGeom prst="rect">
            <a:avLst/>
          </a:prstGeom>
        </p:spPr>
        <p:txBody>
          <a:bodyPr/>
          <a:lstStyle/>
          <a:p>
            <a:pPr>
              <a:lnSpc>
                <a:spcPct val="107000"/>
              </a:lnSpc>
              <a:buSzTx/>
              <a:buFont typeface="Wingdings" panose="05000000000000000000" pitchFamily="2" charset="2"/>
              <a:buChar char="Ø"/>
              <a:defRPr sz="2200"/>
            </a:pPr>
            <a:r>
              <a:rPr dirty="0"/>
              <a:t>Le renouvellement du bail</a:t>
            </a:r>
          </a:p>
          <a:p>
            <a:pPr>
              <a:lnSpc>
                <a:spcPct val="107000"/>
              </a:lnSpc>
              <a:buFont typeface="Wingdings" panose="05000000000000000000" pitchFamily="2" charset="2"/>
              <a:buChar char="ü"/>
              <a:defRPr sz="2200"/>
            </a:pPr>
            <a:r>
              <a:rPr dirty="0"/>
              <a:t>Le bail de 18 ans : il est renouvelable par période de 9 ans et selon les mêmes dispositions que le bail précédent. </a:t>
            </a:r>
          </a:p>
          <a:p>
            <a:pPr>
              <a:lnSpc>
                <a:spcPct val="107000"/>
              </a:lnSpc>
              <a:buFont typeface="Wingdings" panose="05000000000000000000" pitchFamily="2" charset="2"/>
              <a:buChar char="ü"/>
              <a:defRPr sz="2200"/>
            </a:pPr>
            <a:r>
              <a:rPr dirty="0"/>
              <a:t>Le bail de 25 ans : pour les baux conclus depuis le 15 juillet 2006, le renouvellement ne se fera que s'il existe une clause de tacite reconduction dans le bail. Dans ce cas, il sera renouvelé chaque année et le bailleur ne pourra y mettre fin qu’en donnant </a:t>
            </a:r>
            <a:r>
              <a:rPr dirty="0">
                <a:solidFill>
                  <a:srgbClr val="1F1F1F"/>
                </a:solidFill>
              </a:rPr>
              <a:t>un congé quatre </a:t>
            </a:r>
            <a:r>
              <a:rPr dirty="0">
                <a:solidFill>
                  <a:srgbClr val="040C28"/>
                </a:solidFill>
              </a:rPr>
              <a:t>ans</a:t>
            </a:r>
            <a:r>
              <a:rPr dirty="0">
                <a:solidFill>
                  <a:srgbClr val="1F1F1F"/>
                </a:solidFill>
              </a:rPr>
              <a:t> à </a:t>
            </a:r>
            <a:r>
              <a:rPr lang="fr-FR" dirty="0">
                <a:solidFill>
                  <a:srgbClr val="1F1F1F"/>
                </a:solidFill>
              </a:rPr>
              <a:t>l'avance</a:t>
            </a:r>
            <a:r>
              <a:rPr dirty="0">
                <a:solidFill>
                  <a:srgbClr val="1F1F1F"/>
                </a:solidFill>
              </a:rPr>
              <a:t>, c'est à dire durant la vingt et unième année, par exploit d'huissier.</a:t>
            </a:r>
          </a:p>
          <a:p>
            <a:pPr marL="0" indent="0">
              <a:lnSpc>
                <a:spcPct val="107000"/>
              </a:lnSpc>
              <a:buSzTx/>
              <a:buNone/>
              <a:defRPr sz="2200"/>
            </a:pPr>
            <a:r>
              <a:rPr dirty="0"/>
              <a:t>• Pour les baux sans clause de tacite reconduction, le bail prend fin au terme des 25 ans, sans que le bailleur ait besoin de donner congé à son locataire. </a:t>
            </a:r>
          </a:p>
          <a:p>
            <a:pPr marL="0" indent="0">
              <a:lnSpc>
                <a:spcPct val="107000"/>
              </a:lnSpc>
              <a:buSzTx/>
              <a:buNone/>
              <a:defRPr sz="2200"/>
            </a:pPr>
            <a:r>
              <a:rPr dirty="0"/>
              <a:t>• Pour les baux conclus avant 2006, ils sont renouvelables par période de 9 ans, avec application du statut du fermage pour le non-renouvellement. </a:t>
            </a:r>
          </a:p>
          <a:p>
            <a:pPr>
              <a:lnSpc>
                <a:spcPct val="107000"/>
              </a:lnSpc>
              <a:buFont typeface="Wingdings" panose="05000000000000000000" pitchFamily="2" charset="2"/>
              <a:buChar char="ü"/>
              <a:defRPr sz="2200"/>
            </a:pPr>
            <a:r>
              <a:rPr dirty="0"/>
              <a:t>Le bail de carrière : il s'arrête à la fin de l'année culturale au cours de laquelle le locataire a atteint l'âge de la retraite. Il n'y a donc pas de renouvellement possible. </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itre 1"/>
          <p:cNvSpPr txBox="1">
            <a:spLocks noGrp="1"/>
          </p:cNvSpPr>
          <p:nvPr>
            <p:ph type="title"/>
          </p:nvPr>
        </p:nvSpPr>
        <p:spPr>
          <a:xfrm>
            <a:off x="838200" y="365125"/>
            <a:ext cx="10515600" cy="1911350"/>
          </a:xfrm>
          <a:prstGeom prst="rect">
            <a:avLst/>
          </a:prstGeom>
        </p:spPr>
        <p:txBody>
          <a:bodyPr/>
          <a:lstStyle>
            <a:lvl1pPr>
              <a:defRPr sz="2200"/>
            </a:lvl1pPr>
          </a:lstStyle>
          <a:p>
            <a:pPr marL="342900" indent="-342900">
              <a:buFont typeface="Wingdings" panose="05000000000000000000" pitchFamily="2" charset="2"/>
              <a:buChar char="Ø"/>
            </a:pPr>
            <a:r>
              <a:rPr dirty="0"/>
              <a:t>Le prix du bail</a:t>
            </a:r>
          </a:p>
        </p:txBody>
      </p:sp>
      <p:sp>
        <p:nvSpPr>
          <p:cNvPr id="121" name="Espace réservé du contenu 2"/>
          <p:cNvSpPr txBox="1">
            <a:spLocks noGrp="1"/>
          </p:cNvSpPr>
          <p:nvPr>
            <p:ph type="body" idx="1"/>
          </p:nvPr>
        </p:nvSpPr>
        <p:spPr>
          <a:xfrm>
            <a:off x="838200" y="2438399"/>
            <a:ext cx="10515600" cy="3738563"/>
          </a:xfrm>
          <a:prstGeom prst="rect">
            <a:avLst/>
          </a:prstGeom>
        </p:spPr>
        <p:txBody>
          <a:bodyPr/>
          <a:lstStyle/>
          <a:p>
            <a:pPr>
              <a:defRPr sz="2200"/>
            </a:pPr>
            <a:r>
              <a:rPr lang="fr-FR" dirty="0"/>
              <a:t>La fixation du loyer suit les mêmes règles que pour le bail de 9 ans. </a:t>
            </a:r>
          </a:p>
          <a:p>
            <a:pPr>
              <a:defRPr sz="2200"/>
            </a:pPr>
            <a:r>
              <a:rPr lang="fr-FR" dirty="0"/>
              <a:t>Mais, en contrepartie d'une durée de bail plus longue, ce loyer peut être augmenté. </a:t>
            </a:r>
          </a:p>
          <a:p>
            <a:pPr>
              <a:defRPr sz="2200"/>
            </a:pPr>
            <a:r>
              <a:rPr lang="fr-FR" dirty="0"/>
              <a:t>Une dérogation est également possible pour le bail de carrière : les parties peuvent majorer le prix du bail dans des proportions qui ne peuvent être supérieures à 1 % par année de validité du bail. </a:t>
            </a:r>
          </a:p>
        </p:txBody>
      </p:sp>
    </p:spTree>
  </p:cSld>
  <p:clrMapOvr>
    <a:masterClrMapping/>
  </p:clrMapOvr>
  <p:transition spd="med"/>
</p:sld>
</file>

<file path=ppt/theme/theme1.xml><?xml version="1.0" encoding="utf-8"?>
<a:theme xmlns:a="http://schemas.openxmlformats.org/drawingml/2006/main" name="Thème Office">
  <a:themeElements>
    <a:clrScheme name="Thème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hème Office">
      <a:majorFont>
        <a:latin typeface="Helvetica"/>
        <a:ea typeface="Helvetica"/>
        <a:cs typeface="Helvetica"/>
      </a:majorFont>
      <a:minorFont>
        <a:latin typeface="Calibri"/>
        <a:ea typeface="Calibri"/>
        <a:cs typeface="Calibri"/>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hème Office">
  <a:themeElements>
    <a:clrScheme name="Thème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hème Office">
      <a:majorFont>
        <a:latin typeface="Helvetica"/>
        <a:ea typeface="Helvetica"/>
        <a:cs typeface="Helvetica"/>
      </a:majorFont>
      <a:minorFont>
        <a:latin typeface="Calibri"/>
        <a:ea typeface="Calibri"/>
        <a:cs typeface="Calibri"/>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361</TotalTime>
  <Words>3572</Words>
  <Application>Microsoft Office PowerPoint</Application>
  <PresentationFormat>Grand écran</PresentationFormat>
  <Paragraphs>136</Paragraphs>
  <Slides>26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26</vt:i4>
      </vt:variant>
    </vt:vector>
  </HeadingPairs>
  <TitlesOfParts>
    <vt:vector size="31" baseType="lpstr">
      <vt:lpstr>Aptos</vt:lpstr>
      <vt:lpstr>Arial</vt:lpstr>
      <vt:lpstr>Calibri</vt:lpstr>
      <vt:lpstr>Wingdings</vt:lpstr>
      <vt:lpstr>Thème Office</vt:lpstr>
      <vt:lpstr>INFORMATION IMPORTANTE</vt:lpstr>
      <vt:lpstr>Les méthodes  de faire-valoir indirect  de la terre autres  que le bail rural classique</vt:lpstr>
      <vt:lpstr>Introduction</vt:lpstr>
      <vt:lpstr>Les baux sans recours à un notaire</vt:lpstr>
      <vt:lpstr> </vt:lpstr>
      <vt:lpstr>Les baux nécessitant le concours d’un notaire</vt:lpstr>
      <vt:lpstr> </vt:lpstr>
      <vt:lpstr>Présentation PowerPoint</vt:lpstr>
      <vt:lpstr>Le prix du bail</vt:lpstr>
      <vt:lpstr>Les avantages de conclure un bail de long terme</vt:lpstr>
      <vt:lpstr>Les avantages de conclure un bail de long terme (suite)</vt:lpstr>
      <vt:lpstr>Le bail cessible</vt:lpstr>
      <vt:lpstr>Présentation PowerPoint</vt:lpstr>
      <vt:lpstr>Présentation PowerPoint</vt:lpstr>
      <vt:lpstr>Les contrats hors statut du fermage</vt:lpstr>
      <vt:lpstr>Présentation PowerPoint</vt:lpstr>
      <vt:lpstr>Présentation PowerPoint</vt:lpstr>
      <vt:lpstr>Présentation PowerPoint</vt:lpstr>
      <vt:lpstr>Le prêt à usage suite </vt:lpstr>
      <vt:lpstr>Le prêt à usage fin</vt:lpstr>
      <vt:lpstr>Les baux de la SAFER</vt:lpstr>
      <vt:lpstr>Les baux de la SAFER suite</vt:lpstr>
      <vt:lpstr>Les baux de la SAFER suite</vt:lpstr>
      <vt:lpstr>Les baux de la SAFER fin</vt:lpstr>
      <vt:lpstr>LA CONVENTION PLURIANNUELLE DE PATURAGE</vt:lpstr>
      <vt:lpstr>Convention pluriannuelle de pâturage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Jean-Nicolas CHAMBON</dc:creator>
  <cp:lastModifiedBy>Jean-Nicolas CHAMBON</cp:lastModifiedBy>
  <cp:revision>10</cp:revision>
  <dcterms:modified xsi:type="dcterms:W3CDTF">2025-02-13T22:11:51Z</dcterms:modified>
</cp:coreProperties>
</file>